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6"/>
  </p:notesMasterIdLst>
  <p:handoutMasterIdLst>
    <p:handoutMasterId r:id="rId37"/>
  </p:handoutMasterIdLst>
  <p:sldIdLst>
    <p:sldId id="264" r:id="rId2"/>
    <p:sldId id="294" r:id="rId3"/>
    <p:sldId id="261" r:id="rId4"/>
    <p:sldId id="262" r:id="rId5"/>
    <p:sldId id="266" r:id="rId6"/>
    <p:sldId id="267" r:id="rId7"/>
    <p:sldId id="269" r:id="rId8"/>
    <p:sldId id="268" r:id="rId9"/>
    <p:sldId id="271" r:id="rId10"/>
    <p:sldId id="270" r:id="rId11"/>
    <p:sldId id="275" r:id="rId12"/>
    <p:sldId id="276" r:id="rId13"/>
    <p:sldId id="279" r:id="rId14"/>
    <p:sldId id="278" r:id="rId15"/>
    <p:sldId id="295" r:id="rId16"/>
    <p:sldId id="277" r:id="rId17"/>
    <p:sldId id="284" r:id="rId18"/>
    <p:sldId id="283" r:id="rId19"/>
    <p:sldId id="274" r:id="rId20"/>
    <p:sldId id="292" r:id="rId21"/>
    <p:sldId id="282" r:id="rId22"/>
    <p:sldId id="273" r:id="rId23"/>
    <p:sldId id="291" r:id="rId24"/>
    <p:sldId id="289" r:id="rId25"/>
    <p:sldId id="288" r:id="rId26"/>
    <p:sldId id="290" r:id="rId27"/>
    <p:sldId id="296" r:id="rId28"/>
    <p:sldId id="297" r:id="rId29"/>
    <p:sldId id="281" r:id="rId30"/>
    <p:sldId id="280" r:id="rId31"/>
    <p:sldId id="286" r:id="rId32"/>
    <p:sldId id="293" r:id="rId33"/>
    <p:sldId id="285" r:id="rId34"/>
    <p:sldId id="287" r:id="rId3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3" autoAdjust="0"/>
  </p:normalViewPr>
  <p:slideViewPr>
    <p:cSldViewPr snapToGrid="0" snapToObjects="1">
      <p:cViewPr varScale="1">
        <p:scale>
          <a:sx n="99" d="100"/>
          <a:sy n="99" d="100"/>
        </p:scale>
        <p:origin x="1542" y="7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23" d="100"/>
          <a:sy n="123" d="100"/>
        </p:scale>
        <p:origin x="376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DB3BDB-22B8-F94D-84BF-B672428C8CD7}"/>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75F3899-A221-4440-AD71-5557216DB50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20C6464A-9523-1B48-8870-5966DE493656}" type="datetimeFigureOut">
              <a:rPr lang="en-US" smtClean="0"/>
              <a:t>2/13/2023</a:t>
            </a:fld>
            <a:endParaRPr lang="en-US"/>
          </a:p>
        </p:txBody>
      </p:sp>
      <p:sp>
        <p:nvSpPr>
          <p:cNvPr id="4" name="Footer Placeholder 3">
            <a:extLst>
              <a:ext uri="{FF2B5EF4-FFF2-40B4-BE49-F238E27FC236}">
                <a16:creationId xmlns:a16="http://schemas.microsoft.com/office/drawing/2014/main" id="{229B7174-5955-7542-B5C6-3DABBF3177E4}"/>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9A8620-7EED-D64F-AB37-DD4E9D51C0E7}"/>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10270359-A610-AE47-9DCD-6CB47C2FD589}" type="slidenum">
              <a:rPr lang="en-US" smtClean="0"/>
              <a:t>‹#›</a:t>
            </a:fld>
            <a:endParaRPr lang="en-US"/>
          </a:p>
        </p:txBody>
      </p:sp>
    </p:spTree>
    <p:extLst>
      <p:ext uri="{BB962C8B-B14F-4D97-AF65-F5344CB8AC3E}">
        <p14:creationId xmlns:p14="http://schemas.microsoft.com/office/powerpoint/2010/main" val="1998987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019F4E-7D03-4551-B23A-A24538827EFE}" type="datetimeFigureOut">
              <a:rPr lang="en-US" smtClean="0"/>
              <a:t>2/13/2023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8DFB6FF-2A28-4219-A368-D017E39AA04D}" type="slidenum">
              <a:rPr lang="en-US" smtClean="0"/>
              <a:t>‹#›</a:t>
            </a:fld>
            <a:endParaRPr lang="en-US"/>
          </a:p>
        </p:txBody>
      </p:sp>
    </p:spTree>
    <p:extLst>
      <p:ext uri="{BB962C8B-B14F-4D97-AF65-F5344CB8AC3E}">
        <p14:creationId xmlns:p14="http://schemas.microsoft.com/office/powerpoint/2010/main" val="86257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enefits.nmsu.edu/leave-holidays/annual-lea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enefits.nmsu.edu/leave-holidays/sick-leav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hr.nmsu.edu/academicpersonnel/sabbatical-and-other-leaves/faculty-leave-types/#faccar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enefits.nmsu.edu/leave-holidays/ba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enefits.nmsu.edu/enrollment/ne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enefits.nmsu.edu/insurance/fs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r.nmsu.edu/documents/McGriff-FSA-Request-Benefit-Access-Cards-Form-1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nefits.nmsu.edu/insuranc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hr.nmsu.edu/documents/EOI_Dearborn_National-Updated-05.27.2021-EE-Employer1.pdf" TargetMode="External"/><Relationship Id="rId4" Type="http://schemas.openxmlformats.org/officeDocument/2006/relationships/hyperlink" Target="https://benefits.nmsu.edu/_files/Benefit-Enrollment-Form-2022-0021.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enefits.nmsu.edu/insurance/hipa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enefits.nmsu.ed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ark.nmsu.edu/onlin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enefits.nmsu.edu/insurance/hipa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enefits.nmsu.edu/leave-holidays/fml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fmla@nmsu.ed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benefits.nmsu.edu/hr-benefits/leave-holidays1/fmla/request.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Ø"/>
            </a:pPr>
            <a:r>
              <a:rPr lang="en-US" b="1" dirty="0"/>
              <a:t>Introduce yourself</a:t>
            </a:r>
          </a:p>
          <a:p>
            <a:pPr marL="174708" indent="-174708">
              <a:buFont typeface="Wingdings" panose="05000000000000000000" pitchFamily="2" charset="2"/>
              <a:buChar char="Ø"/>
            </a:pPr>
            <a:r>
              <a:rPr lang="en-US" b="1" dirty="0"/>
              <a:t>Share where we are located</a:t>
            </a:r>
          </a:p>
          <a:p>
            <a:pPr marL="174708" indent="-174708">
              <a:buFont typeface="Wingdings" panose="05000000000000000000" pitchFamily="2" charset="2"/>
              <a:buChar char="Ø"/>
            </a:pPr>
            <a:r>
              <a:rPr lang="en-US" b="1" dirty="0"/>
              <a:t>Share number and hours. </a:t>
            </a:r>
          </a:p>
          <a:p>
            <a:pPr marL="174708" indent="-174708">
              <a:buFont typeface="Wingdings" panose="05000000000000000000" pitchFamily="2" charset="2"/>
              <a:buChar char="Ø"/>
            </a:pPr>
            <a:r>
              <a:rPr lang="en-US" b="1" dirty="0"/>
              <a:t>Open for lunch Mon.- Friday 8am- 5pm</a:t>
            </a:r>
          </a:p>
          <a:p>
            <a:pPr marL="174708" indent="-174708">
              <a:buFont typeface="Wingdings" panose="05000000000000000000" pitchFamily="2" charset="2"/>
              <a:buChar char="Ø"/>
            </a:pPr>
            <a:endParaRPr lang="en-US" b="1" dirty="0"/>
          </a:p>
          <a:p>
            <a:pPr marL="174708" indent="-174708">
              <a:buFont typeface="Wingdings" panose="05000000000000000000" pitchFamily="2" charset="2"/>
              <a:buChar char="Ø"/>
            </a:pPr>
            <a:r>
              <a:rPr lang="en-US" b="1" dirty="0"/>
              <a:t>  You can also reach us at hrhelp@nmsu.edu or benefits@nmsu.edu</a:t>
            </a:r>
          </a:p>
        </p:txBody>
      </p:sp>
      <p:sp>
        <p:nvSpPr>
          <p:cNvPr id="4" name="Slide Number Placeholder 3"/>
          <p:cNvSpPr>
            <a:spLocks noGrp="1"/>
          </p:cNvSpPr>
          <p:nvPr>
            <p:ph type="sldNum" sz="quarter" idx="5"/>
          </p:nvPr>
        </p:nvSpPr>
        <p:spPr/>
        <p:txBody>
          <a:bodyPr/>
          <a:lstStyle/>
          <a:p>
            <a:fld id="{D8DFB6FF-2A28-4219-A368-D017E39AA04D}" type="slidenum">
              <a:rPr lang="en-US" smtClean="0"/>
              <a:t>1</a:t>
            </a:fld>
            <a:endParaRPr lang="en-US"/>
          </a:p>
        </p:txBody>
      </p:sp>
    </p:spTree>
    <p:extLst>
      <p:ext uri="{BB962C8B-B14F-4D97-AF65-F5344CB8AC3E}">
        <p14:creationId xmlns:p14="http://schemas.microsoft.com/office/powerpoint/2010/main" val="379210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is our Holiday Schedule</a:t>
            </a:r>
          </a:p>
          <a:p>
            <a:endParaRPr lang="en-US" sz="1400" b="1" dirty="0"/>
          </a:p>
          <a:p>
            <a:r>
              <a:rPr lang="en-US" sz="1400" b="1" dirty="0"/>
              <a:t>Read each holiday.  Our winter holiday is the best, NMSU will shut down on 12/24 – 1/1, without having to use AL.  </a:t>
            </a:r>
          </a:p>
          <a:p>
            <a:r>
              <a:rPr lang="en-US" sz="1400" b="1" dirty="0"/>
              <a:t>This are all your paid </a:t>
            </a:r>
            <a:r>
              <a:rPr lang="en-US" sz="1400" b="1" dirty="0" err="1"/>
              <a:t>holdidays</a:t>
            </a:r>
            <a:endParaRPr lang="en-US" sz="14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11</a:t>
            </a:fld>
            <a:endParaRPr lang="en-US"/>
          </a:p>
        </p:txBody>
      </p:sp>
    </p:spTree>
    <p:extLst>
      <p:ext uri="{BB962C8B-B14F-4D97-AF65-F5344CB8AC3E}">
        <p14:creationId xmlns:p14="http://schemas.microsoft.com/office/powerpoint/2010/main" val="294100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Annual Leave </a:t>
            </a:r>
            <a:r>
              <a:rPr lang="en-US" sz="1400" dirty="0">
                <a:hlinkClick r:id="rId3"/>
              </a:rPr>
              <a:t>https://benefits.nmsu.edu/leave-holidays/annual-leave/</a:t>
            </a:r>
            <a:endParaRPr lang="en-US" sz="1400" dirty="0"/>
          </a:p>
          <a:p>
            <a:pPr marL="291179" indent="-291179">
              <a:buFont typeface="Wingdings" panose="05000000000000000000" pitchFamily="2" charset="2"/>
              <a:buChar char="Ø"/>
            </a:pPr>
            <a:r>
              <a:rPr lang="en-US" sz="1400" b="1" dirty="0"/>
              <a:t>All regular employees will earn 21 days of AL each year and can only carry over the maximum of 240 hours on July 1st.  It’s important that you take your leave, or you will lose it. The fiscal year starts July 1</a:t>
            </a:r>
            <a:r>
              <a:rPr lang="en-US" sz="1400" b="1" baseline="30000" dirty="0"/>
              <a:t>st</a:t>
            </a:r>
            <a:r>
              <a:rPr lang="en-US" sz="1400" b="1" dirty="0"/>
              <a:t> to June 30</a:t>
            </a:r>
            <a:r>
              <a:rPr lang="en-US" sz="1400" b="1" baseline="30000" dirty="0"/>
              <a:t>th</a:t>
            </a:r>
            <a:r>
              <a:rPr lang="en-US" sz="1400" b="1" dirty="0"/>
              <a:t>. </a:t>
            </a:r>
          </a:p>
          <a:p>
            <a:pPr marL="291179" indent="-291179">
              <a:buFont typeface="Wingdings" panose="05000000000000000000" pitchFamily="2" charset="2"/>
              <a:buChar char="Ø"/>
            </a:pPr>
            <a:r>
              <a:rPr lang="en-US" sz="1400" b="1" dirty="0"/>
              <a:t>If your working less than 40 hours a week, your annual leave will be prorated. </a:t>
            </a:r>
          </a:p>
          <a:p>
            <a:pPr marL="291179" indent="-291179" defTabSz="931774">
              <a:buFont typeface="Wingdings" panose="05000000000000000000" pitchFamily="2" charset="2"/>
              <a:buChar char="Ø"/>
              <a:defRPr/>
            </a:pPr>
            <a:r>
              <a:rPr lang="en-US" sz="1400" b="1" dirty="0"/>
              <a:t>Annual leave time cannot be advanced. </a:t>
            </a:r>
          </a:p>
          <a:p>
            <a:pPr marL="291179" indent="-291179" defTabSz="931774">
              <a:buFont typeface="Wingdings" panose="05000000000000000000" pitchFamily="2" charset="2"/>
              <a:buChar char="Ø"/>
              <a:defRPr/>
            </a:pPr>
            <a:r>
              <a:rPr lang="en-US" sz="1400" b="1" dirty="0"/>
              <a:t>Keep in mind that all annual leave must be submitted to your supervisor for approval prior to taking leave.</a:t>
            </a:r>
          </a:p>
          <a:p>
            <a:pPr marL="291179" indent="-291179" defTabSz="931774">
              <a:buFont typeface="Wingdings" panose="05000000000000000000" pitchFamily="2" charset="2"/>
              <a:buChar char="Ø"/>
              <a:defRPr/>
            </a:pPr>
            <a:r>
              <a:rPr lang="en-US" sz="1400" b="1" dirty="0"/>
              <a:t>For those of  you that have already received your first check, you will notice that you already accrued annual leave and sick leave on your first paycheck.   </a:t>
            </a:r>
          </a:p>
          <a:p>
            <a:pPr marL="291179" indent="-291179" defTabSz="931774">
              <a:buFont typeface="Wingdings" panose="05000000000000000000" pitchFamily="2" charset="2"/>
              <a:buChar char="Ø"/>
              <a:defRPr/>
            </a:pPr>
            <a:r>
              <a:rPr lang="en-US" sz="1400" b="1" dirty="0"/>
              <a:t>If you’re a term employee, that means you have a start and end date of employment and your position will end in May 15</a:t>
            </a:r>
            <a:r>
              <a:rPr lang="en-US" sz="1400" b="1" baseline="30000" dirty="0"/>
              <a:t>th</a:t>
            </a:r>
            <a:r>
              <a:rPr lang="en-US" sz="1400" b="1" dirty="0"/>
              <a:t> for example, then you will not get to carry over your annual leave beyond May 15</a:t>
            </a:r>
            <a:r>
              <a:rPr lang="en-US" sz="1400" b="1" baseline="30000" dirty="0"/>
              <a:t>th</a:t>
            </a:r>
            <a:r>
              <a:rPr lang="en-US" sz="1400" b="1" dirty="0"/>
              <a:t>, so it’s important that you take your leave. </a:t>
            </a:r>
          </a:p>
          <a:p>
            <a:pPr marL="291179" indent="-291179" defTabSz="931774">
              <a:buFont typeface="Wingdings" panose="05000000000000000000" pitchFamily="2" charset="2"/>
              <a:buChar char="Ø"/>
              <a:defRPr/>
            </a:pPr>
            <a:r>
              <a:rPr lang="en-US" sz="1400" b="1" dirty="0"/>
              <a:t>You will need to submit your annual leave request to your supervisor to have this time off.  </a:t>
            </a:r>
          </a:p>
          <a:p>
            <a:pPr marL="291179" indent="-291179">
              <a:buFont typeface="Wingdings" panose="05000000000000000000" pitchFamily="2" charset="2"/>
              <a:buChar char="Ø"/>
            </a:pPr>
            <a:endParaRPr lang="en-US" sz="14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12</a:t>
            </a:fld>
            <a:endParaRPr lang="en-US"/>
          </a:p>
        </p:txBody>
      </p:sp>
    </p:spTree>
    <p:extLst>
      <p:ext uri="{BB962C8B-B14F-4D97-AF65-F5344CB8AC3E}">
        <p14:creationId xmlns:p14="http://schemas.microsoft.com/office/powerpoint/2010/main" val="161118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Sick Leave  </a:t>
            </a:r>
            <a:r>
              <a:rPr lang="en-US" sz="1400" b="1" dirty="0">
                <a:hlinkClick r:id="rId3"/>
              </a:rPr>
              <a:t>https://benefits.nmsu.edu/leave-holidays/sick-leave/</a:t>
            </a:r>
            <a:endParaRPr lang="en-US" sz="1400" b="1" dirty="0"/>
          </a:p>
          <a:p>
            <a:r>
              <a:rPr lang="en-US" sz="1400" b="1" dirty="0"/>
              <a:t>Regular employees will accrue sick leave based on job FTE </a:t>
            </a:r>
          </a:p>
          <a:p>
            <a:pPr marL="291179" indent="-291179">
              <a:buFont typeface="Arial" panose="020B0604020202020204" pitchFamily="34" charset="0"/>
              <a:buChar char="•"/>
            </a:pPr>
            <a:r>
              <a:rPr lang="en-US" sz="1400" dirty="0"/>
              <a:t>All full-time 12 month employee will earn 12 days per fiscal year and 4 accrued sick leave each pay period. </a:t>
            </a:r>
          </a:p>
          <a:p>
            <a:pPr marL="291179" indent="-291179">
              <a:buFont typeface="Arial" panose="020B0604020202020204" pitchFamily="34" charset="0"/>
              <a:buChar char="•"/>
            </a:pPr>
            <a:r>
              <a:rPr lang="en-US" sz="1400" dirty="0"/>
              <a:t>If your not a full-time 40 hour employee, your annual leave will be prorated to whatever you FTE is</a:t>
            </a:r>
          </a:p>
          <a:p>
            <a:pPr marL="291179" indent="-291179">
              <a:buFont typeface="Arial" panose="020B0604020202020204" pitchFamily="34" charset="0"/>
              <a:buChar char="•"/>
            </a:pPr>
            <a:r>
              <a:rPr lang="en-US" sz="1400" dirty="0"/>
              <a:t>You will get up to 12 sick days for the year, which mean you receive 8 hours of sick leave each month or 4 hours each pay period.  </a:t>
            </a:r>
          </a:p>
          <a:p>
            <a:pPr marL="291179" indent="-291179">
              <a:buFont typeface="Arial" panose="020B0604020202020204" pitchFamily="34" charset="0"/>
              <a:buChar char="•"/>
            </a:pPr>
            <a:r>
              <a:rPr lang="en-US" sz="1400" dirty="0"/>
              <a:t>You get 800 hours that will be carried forward each July 1</a:t>
            </a:r>
            <a:r>
              <a:rPr lang="en-US" sz="1400" baseline="30000" dirty="0"/>
              <a:t>st</a:t>
            </a:r>
            <a:endParaRPr lang="en-US" sz="1400" dirty="0"/>
          </a:p>
          <a:p>
            <a:pPr marL="291179" indent="-291179">
              <a:buFont typeface="Arial" panose="020B0604020202020204" pitchFamily="34" charset="0"/>
              <a:buChar char="•"/>
            </a:pPr>
            <a:r>
              <a:rPr lang="en-US" sz="1400" dirty="0"/>
              <a:t>Keep in mind that your supervisor may request a doctor’s not at any time. If you miss 3 consecutive days, you will be required to submit a doctors note, however your supervisor can ask for a doctors note for just one day as well. </a:t>
            </a:r>
          </a:p>
          <a:p>
            <a:pPr marL="291179" indent="-291179">
              <a:buFont typeface="Arial" panose="020B0604020202020204" pitchFamily="34" charset="0"/>
              <a:buChar char="•"/>
            </a:pPr>
            <a:r>
              <a:rPr lang="en-US" sz="1400" dirty="0"/>
              <a:t>For term employees, you have a start and end date already, then you will not accrue sick leave, so you will need to use annual leave if you want to be paid for that day. </a:t>
            </a:r>
          </a:p>
          <a:p>
            <a:pPr marL="291179" indent="-291179">
              <a:buFont typeface="Arial" panose="020B0604020202020204" pitchFamily="34" charset="0"/>
              <a:buChar char="•"/>
            </a:pPr>
            <a:r>
              <a:rPr lang="en-US" sz="1400" dirty="0"/>
              <a:t>If we have any return to work retirees, you also do not accrue sick and annual leave. </a:t>
            </a:r>
          </a:p>
          <a:p>
            <a:pPr defTabSz="931774">
              <a:defRPr/>
            </a:pPr>
            <a:r>
              <a:rPr lang="en-US" sz="1400" b="1" dirty="0"/>
              <a:t>Faculty Care Leave  </a:t>
            </a:r>
            <a:r>
              <a:rPr lang="en-US" sz="1400" b="1" dirty="0">
                <a:latin typeface="Calibri" pitchFamily="34" charset="0"/>
                <a:hlinkClick r:id="rId4"/>
              </a:rPr>
              <a:t>https://hr.nmsu.edu/academicpersonnel/sabbatical-and-other-leaves/faculty-leave-types/#faccare</a:t>
            </a:r>
            <a:endParaRPr lang="en-US" sz="1400" b="1" dirty="0">
              <a:latin typeface="Calibri" pitchFamily="34" charset="0"/>
            </a:endParaRPr>
          </a:p>
          <a:p>
            <a:pPr defTabSz="931774">
              <a:defRPr/>
            </a:pPr>
            <a:endParaRPr lang="en-US" sz="1400" b="1" dirty="0">
              <a:latin typeface="Calibri" pitchFamily="34" charset="0"/>
            </a:endParaRPr>
          </a:p>
          <a:p>
            <a:pPr defTabSz="931774">
              <a:defRPr/>
            </a:pPr>
            <a:r>
              <a:rPr lang="en-US" sz="1400" b="1" dirty="0">
                <a:latin typeface="Calibri" pitchFamily="34" charset="0"/>
              </a:rPr>
              <a:t>Do we have any faculty member? </a:t>
            </a:r>
          </a:p>
          <a:p>
            <a:endParaRPr lang="en-US" sz="1400" b="1" u="sng" dirty="0"/>
          </a:p>
          <a:p>
            <a:pPr marL="291179" indent="-291179">
              <a:buFont typeface="Arial" panose="020B0604020202020204" pitchFamily="34" charset="0"/>
              <a:buChar char="•"/>
            </a:pPr>
            <a:r>
              <a:rPr lang="en-US" sz="1400" dirty="0"/>
              <a:t>Full time 9 month employee accrue 9 days per fiscal year </a:t>
            </a:r>
            <a:r>
              <a:rPr lang="en-US" sz="1400" b="1" dirty="0"/>
              <a:t>(July 1- June 30).   This can only be used for FMLA qualified events. </a:t>
            </a:r>
          </a:p>
          <a:p>
            <a:pPr marL="291179" indent="-291179">
              <a:buFont typeface="Arial" panose="020B0604020202020204" pitchFamily="34" charset="0"/>
              <a:buChar char="•"/>
            </a:pPr>
            <a:endParaRPr lang="en-US" sz="1400" b="1" dirty="0"/>
          </a:p>
          <a:p>
            <a:pPr marL="291179" indent="-291179">
              <a:buFont typeface="Arial" panose="020B0604020202020204" pitchFamily="34" charset="0"/>
              <a:buChar char="•"/>
            </a:pPr>
            <a:endParaRPr lang="en-US" sz="1400" u="sng" dirty="0"/>
          </a:p>
          <a:p>
            <a:pPr marL="291179" indent="-291179">
              <a:buFont typeface="Arial" panose="020B0604020202020204" pitchFamily="34" charset="0"/>
              <a:buChar char="•"/>
            </a:pPr>
            <a:endParaRPr lang="en-US" sz="14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13</a:t>
            </a:fld>
            <a:endParaRPr lang="en-US"/>
          </a:p>
        </p:txBody>
      </p:sp>
    </p:spTree>
    <p:extLst>
      <p:ext uri="{BB962C8B-B14F-4D97-AF65-F5344CB8AC3E}">
        <p14:creationId xmlns:p14="http://schemas.microsoft.com/office/powerpoint/2010/main" val="49279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also have Sick Leave Bank   </a:t>
            </a:r>
            <a:r>
              <a:rPr lang="en-US" b="1" dirty="0">
                <a:hlinkClick r:id="rId3"/>
              </a:rPr>
              <a:t>https://benefits.nmsu.edu/leave-holidays/bank/</a:t>
            </a:r>
            <a:endParaRPr lang="en-US" b="1" dirty="0"/>
          </a:p>
          <a:p>
            <a:pPr marL="174708" indent="-174708" defTabSz="931774">
              <a:buFont typeface="Wingdings" panose="05000000000000000000" pitchFamily="2" charset="2"/>
              <a:buChar char="Ø"/>
              <a:defRPr/>
            </a:pPr>
            <a:r>
              <a:rPr lang="en-US" b="1" dirty="0"/>
              <a:t>The majority of you will not be eligible for this, because you have to be employed for two years and be enrolled in long term disability.  Also, you have to donate 40 hours of your own personal sick leave to the sick leave bank.  </a:t>
            </a:r>
          </a:p>
          <a:p>
            <a:pPr marL="174708" indent="-174708" defTabSz="931774">
              <a:buFont typeface="Wingdings" panose="05000000000000000000" pitchFamily="2" charset="2"/>
              <a:buChar char="Ø"/>
              <a:defRPr/>
            </a:pPr>
            <a:r>
              <a:rPr lang="en-US" b="1" dirty="0"/>
              <a:t>It’s a great benefit to have, as it’s an income replacement program, for those emergency situations, either injured on the job or outside of work, or even come down with a serious health condition and need to be out of work for an extended period of time.    When you first become eligible, you will donate our first eight hours when your </a:t>
            </a:r>
            <a:r>
              <a:rPr lang="en-US" b="1" dirty="0" err="1"/>
              <a:t>elible</a:t>
            </a:r>
            <a:r>
              <a:rPr lang="en-US" b="1" dirty="0"/>
              <a:t>, then every year after that, when</a:t>
            </a:r>
          </a:p>
          <a:p>
            <a:pPr marL="174708" indent="-174708" defTabSz="931774">
              <a:buFont typeface="Wingdings" panose="05000000000000000000" pitchFamily="2" charset="2"/>
              <a:buChar char="Ø"/>
              <a:defRPr/>
            </a:pPr>
            <a:r>
              <a:rPr lang="en-US" b="1" dirty="0"/>
              <a:t>Sick leave bank is optional and it doesn’t kick in right way, as you will be on a waiting period for the long term disability plan.  While on waiting list, you will need to use your sick leave or annual leave until the long term disability kicks in. </a:t>
            </a:r>
          </a:p>
        </p:txBody>
      </p:sp>
      <p:sp>
        <p:nvSpPr>
          <p:cNvPr id="4" name="Slide Number Placeholder 3"/>
          <p:cNvSpPr>
            <a:spLocks noGrp="1"/>
          </p:cNvSpPr>
          <p:nvPr>
            <p:ph type="sldNum" sz="quarter" idx="5"/>
          </p:nvPr>
        </p:nvSpPr>
        <p:spPr/>
        <p:txBody>
          <a:bodyPr/>
          <a:lstStyle/>
          <a:p>
            <a:fld id="{D8DFB6FF-2A28-4219-A368-D017E39AA04D}" type="slidenum">
              <a:rPr lang="en-US" smtClean="0"/>
              <a:t>14</a:t>
            </a:fld>
            <a:endParaRPr lang="en-US"/>
          </a:p>
        </p:txBody>
      </p:sp>
    </p:spTree>
    <p:extLst>
      <p:ext uri="{BB962C8B-B14F-4D97-AF65-F5344CB8AC3E}">
        <p14:creationId xmlns:p14="http://schemas.microsoft.com/office/powerpoint/2010/main" val="179811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dirty="0"/>
              <a:t>Insurance Programs  </a:t>
            </a:r>
            <a:r>
              <a:rPr lang="en-US" sz="2900" b="1" dirty="0">
                <a:hlinkClick r:id="rId3"/>
              </a:rPr>
              <a:t>https://benefits.nmsu.edu/enrollment/new/</a:t>
            </a:r>
            <a:endParaRPr lang="en-US" sz="2900" b="1" dirty="0"/>
          </a:p>
          <a:p>
            <a:r>
              <a:rPr lang="en-US" sz="2900" b="1" dirty="0"/>
              <a:t>Regular employees and non-regular term appointment employees working 30 hours per week or more</a:t>
            </a:r>
          </a:p>
          <a:p>
            <a:pPr marL="291179" indent="-291179">
              <a:buFont typeface="Arial" panose="020B0604020202020204" pitchFamily="34" charset="0"/>
              <a:buChar char="•"/>
            </a:pPr>
            <a:endParaRPr lang="en-US" sz="1400" b="1" dirty="0"/>
          </a:p>
          <a:p>
            <a:pPr marL="291179" indent="-291179">
              <a:buFont typeface="Arial" panose="020B0604020202020204" pitchFamily="34" charset="0"/>
              <a:buChar char="•"/>
            </a:pPr>
            <a:r>
              <a:rPr lang="en-US" sz="1400" b="1" dirty="0"/>
              <a:t>Medical :We will review all medical option with BCBS HMO/PPO, Presbyterian Health plan HMO, Cigna PPO, Cigna HMO  (We will overview summary plans, premium rates, and pay rates per pay period)  </a:t>
            </a:r>
          </a:p>
          <a:p>
            <a:pPr marL="291179" indent="-291179">
              <a:buFont typeface="Arial" panose="020B0604020202020204" pitchFamily="34" charset="0"/>
              <a:buChar char="•"/>
            </a:pPr>
            <a:endParaRPr lang="en-US" sz="1400" b="1" dirty="0"/>
          </a:p>
          <a:p>
            <a:pPr marL="291179" indent="-291179">
              <a:buFont typeface="Arial" panose="020B0604020202020204" pitchFamily="34" charset="0"/>
              <a:buChar char="•"/>
            </a:pPr>
            <a:r>
              <a:rPr lang="en-US" sz="1400" b="1" dirty="0"/>
              <a:t>Prescription with CVS, Dental with Delta Dental of NM, and Vision with VSP.  We will review summary plans and premiums </a:t>
            </a:r>
          </a:p>
          <a:p>
            <a:pPr marL="291179" indent="-291179">
              <a:buFont typeface="Arial" panose="020B0604020202020204" pitchFamily="34" charset="0"/>
              <a:buChar char="•"/>
            </a:pPr>
            <a:endParaRPr lang="en-US" sz="14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16</a:t>
            </a:fld>
            <a:endParaRPr lang="en-US"/>
          </a:p>
        </p:txBody>
      </p:sp>
    </p:spTree>
    <p:extLst>
      <p:ext uri="{BB962C8B-B14F-4D97-AF65-F5344CB8AC3E}">
        <p14:creationId xmlns:p14="http://schemas.microsoft.com/office/powerpoint/2010/main" val="223551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itchFamily="34" charset="0"/>
                <a:cs typeface="Calibri" pitchFamily="34" charset="0"/>
                <a:hlinkClick r:id="rId3"/>
              </a:rPr>
              <a:t>https://benefits.nmsu.edu/insurance/fsa/</a:t>
            </a:r>
            <a:endParaRPr lang="en-US" dirty="0">
              <a:latin typeface="Calibri" pitchFamily="34" charset="0"/>
              <a:cs typeface="Calibri" pitchFamily="34" charset="0"/>
            </a:endParaRPr>
          </a:p>
          <a:p>
            <a:endParaRPr lang="en-US" dirty="0"/>
          </a:p>
          <a:p>
            <a:r>
              <a:rPr lang="en-US" b="1" dirty="0"/>
              <a:t>Flexible Spending Account Health Care</a:t>
            </a:r>
          </a:p>
          <a:p>
            <a:pPr marL="171450" indent="-171450">
              <a:buFont typeface="Arial" panose="020B0604020202020204" pitchFamily="34" charset="0"/>
              <a:buChar char="•"/>
            </a:pPr>
            <a:r>
              <a:rPr lang="en-US" sz="1050" b="0" dirty="0"/>
              <a:t>Estimate your health care expenses for the year</a:t>
            </a:r>
          </a:p>
          <a:p>
            <a:pPr marL="171450" indent="-171450">
              <a:buFont typeface="Arial" panose="020B0604020202020204" pitchFamily="34" charset="0"/>
              <a:buChar char="•"/>
            </a:pPr>
            <a:r>
              <a:rPr lang="en-US" sz="1050" b="0" dirty="0"/>
              <a:t>Decide how much to contribute.  Your contribution will be deducted from your pay on a pre-tax basis per pay period</a:t>
            </a:r>
          </a:p>
          <a:p>
            <a:pPr marL="171450" indent="-171450">
              <a:buFont typeface="Arial" panose="020B0604020202020204" pitchFamily="34" charset="0"/>
              <a:buChar char="•"/>
            </a:pPr>
            <a:r>
              <a:rPr lang="en-US" sz="1050" b="0" dirty="0"/>
              <a:t>You may use McGriff benefit access visa debit cared to pa y for eligible expenses or pay your health care expenses as you normally would</a:t>
            </a:r>
          </a:p>
          <a:p>
            <a:pPr marL="171450" indent="-171450">
              <a:buFont typeface="Arial" panose="020B0604020202020204" pitchFamily="34" charset="0"/>
              <a:buChar char="•"/>
            </a:pPr>
            <a:r>
              <a:rPr lang="en-US" sz="1050" b="0" dirty="0"/>
              <a:t>Submit your reimbursement request claim form along with your explanation of benefits from your insurance carrier or an itemized statement from the provider you are requesting reimbursement for</a:t>
            </a:r>
          </a:p>
          <a:p>
            <a:pPr marL="171450" indent="-171450">
              <a:buFont typeface="Arial" panose="020B0604020202020204" pitchFamily="34" charset="0"/>
              <a:buChar char="•"/>
            </a:pPr>
            <a:r>
              <a:rPr lang="en-US" sz="1050" b="0" dirty="0"/>
              <a:t>Receive reimbursement for the amount eligible (up to the annual amount you elected at enrollment). </a:t>
            </a:r>
          </a:p>
          <a:p>
            <a:endParaRPr lang="en-US" b="1" dirty="0"/>
          </a:p>
          <a:p>
            <a:pPr marL="174708" indent="-174708">
              <a:buFont typeface="Arial" panose="020B0604020202020204" pitchFamily="34" charset="0"/>
              <a:buChar char="•"/>
            </a:pPr>
            <a:r>
              <a:rPr lang="en-US" b="0" dirty="0"/>
              <a:t>Enrollment is upon hire, at open enrollment (Oct. 1-31) or with qualifying/change in status event</a:t>
            </a:r>
          </a:p>
          <a:p>
            <a:pPr marL="174708" indent="-174708">
              <a:buFont typeface="Arial" panose="020B0604020202020204" pitchFamily="34" charset="0"/>
              <a:buChar char="•"/>
            </a:pPr>
            <a:r>
              <a:rPr lang="en-US" b="0" dirty="0"/>
              <a:t>Eligible expenses include medical, dental, vision and RX (Some OTC included)</a:t>
            </a:r>
          </a:p>
          <a:p>
            <a:pPr marL="174708" indent="-174708">
              <a:buFont typeface="Arial" panose="020B0604020202020204" pitchFamily="34" charset="0"/>
              <a:buChar char="•"/>
            </a:pPr>
            <a:r>
              <a:rPr lang="en-US" b="0" dirty="0"/>
              <a:t>Can elect up to 2,850 per plan year</a:t>
            </a:r>
          </a:p>
          <a:p>
            <a:pPr marL="174708" indent="-174708">
              <a:buFont typeface="Arial" panose="020B0604020202020204" pitchFamily="34" charset="0"/>
              <a:buChar char="•"/>
            </a:pPr>
            <a:r>
              <a:rPr lang="en-US" b="0" dirty="0"/>
              <a:t>Can file a claim up to elected amount without $$ being in the account at the time of filing the claim</a:t>
            </a:r>
          </a:p>
          <a:p>
            <a:pPr marL="174708" indent="-174708">
              <a:buFont typeface="Arial" panose="020B0604020202020204" pitchFamily="34" charset="0"/>
              <a:buChar char="•"/>
            </a:pPr>
            <a:r>
              <a:rPr lang="en-US" b="0" dirty="0"/>
              <a:t>Visa Debit card is available for $5 per card ore replacement</a:t>
            </a:r>
          </a:p>
          <a:p>
            <a:pPr marL="174708" indent="-174708">
              <a:buFont typeface="Arial" panose="020B0604020202020204" pitchFamily="34" charset="0"/>
              <a:buChar char="•"/>
            </a:pPr>
            <a:r>
              <a:rPr lang="en-US" b="0" dirty="0"/>
              <a:t>Unclaimed amounts are forfeited if not claimed within 3 months of the last day of employment or the end of the plan year (which ever comes first) </a:t>
            </a:r>
          </a:p>
        </p:txBody>
      </p:sp>
      <p:sp>
        <p:nvSpPr>
          <p:cNvPr id="4" name="Slide Number Placeholder 3"/>
          <p:cNvSpPr>
            <a:spLocks noGrp="1"/>
          </p:cNvSpPr>
          <p:nvPr>
            <p:ph type="sldNum" sz="quarter" idx="5"/>
          </p:nvPr>
        </p:nvSpPr>
        <p:spPr/>
        <p:txBody>
          <a:bodyPr/>
          <a:lstStyle/>
          <a:p>
            <a:fld id="{D8DFB6FF-2A28-4219-A368-D017E39AA04D}" type="slidenum">
              <a:rPr lang="en-US" smtClean="0"/>
              <a:t>17</a:t>
            </a:fld>
            <a:endParaRPr lang="en-US"/>
          </a:p>
        </p:txBody>
      </p:sp>
    </p:spTree>
    <p:extLst>
      <p:ext uri="{BB962C8B-B14F-4D97-AF65-F5344CB8AC3E}">
        <p14:creationId xmlns:p14="http://schemas.microsoft.com/office/powerpoint/2010/main" val="266761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Flexible Spending Account (Dependent Day Care)</a:t>
            </a:r>
          </a:p>
          <a:p>
            <a:r>
              <a:rPr lang="en-US" b="1" dirty="0"/>
              <a:t>Enrolment upon hire, or at open enrollment (Oct. 1-31) or qualifying/change in status event</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0" dirty="0"/>
              <a:t>Eligible expenses include childcare payments, and camps</a:t>
            </a:r>
          </a:p>
          <a:p>
            <a:pPr marL="174708" indent="-174708">
              <a:buFont typeface="Arial" panose="020B0604020202020204" pitchFamily="34" charset="0"/>
              <a:buChar char="•"/>
            </a:pPr>
            <a:r>
              <a:rPr lang="en-US" b="0" dirty="0"/>
              <a:t>Can elect up to $5,000 per year or $2,500 if filing joint tax returns</a:t>
            </a:r>
          </a:p>
          <a:p>
            <a:r>
              <a:rPr lang="en-US" b="1" dirty="0"/>
              <a:t>Same as Healthcare Spending</a:t>
            </a:r>
          </a:p>
          <a:p>
            <a:pPr marL="174708" indent="-174708">
              <a:buFont typeface="Arial" panose="020B0604020202020204" pitchFamily="34" charset="0"/>
              <a:buChar char="•"/>
            </a:pPr>
            <a:r>
              <a:rPr lang="en-US" b="0" dirty="0"/>
              <a:t>$$ must be in the account to file a claim</a:t>
            </a:r>
          </a:p>
          <a:p>
            <a:pPr marL="174708" indent="-174708">
              <a:buFont typeface="Arial" panose="020B0604020202020204" pitchFamily="34" charset="0"/>
              <a:buChar char="•"/>
            </a:pPr>
            <a:r>
              <a:rPr lang="en-US" b="0" dirty="0"/>
              <a:t>Any unclaimed amounts are forfeited</a:t>
            </a:r>
          </a:p>
          <a:p>
            <a:pPr marL="174708" indent="-174708">
              <a:buFont typeface="Arial" panose="020B0604020202020204" pitchFamily="34" charset="0"/>
              <a:buChar char="•"/>
            </a:pPr>
            <a:r>
              <a:rPr lang="en-US" b="0" dirty="0"/>
              <a:t>Visa Debit Card is available for $5 per card/replacement</a:t>
            </a:r>
          </a:p>
          <a:p>
            <a:pPr marL="174708" indent="-174708">
              <a:buFont typeface="Arial" panose="020B0604020202020204" pitchFamily="34" charset="0"/>
              <a:buChar char="•"/>
            </a:pPr>
            <a:r>
              <a:rPr lang="en-US" b="0" dirty="0"/>
              <a:t>Any unclaimed amounts are forfeited if not claimed with 3 months of the last day of employment or end of plan year.  </a:t>
            </a:r>
          </a:p>
          <a:p>
            <a:pPr marL="174708" indent="-174708">
              <a:buFont typeface="Arial" panose="020B0604020202020204" pitchFamily="34" charset="0"/>
              <a:buChar char="•"/>
            </a:pPr>
            <a:endParaRPr lang="en-US" b="0" dirty="0"/>
          </a:p>
          <a:p>
            <a:r>
              <a:rPr lang="en-US" dirty="0"/>
              <a:t>1. Estimate your dependent day care expenses for the year.</a:t>
            </a:r>
          </a:p>
          <a:p>
            <a:r>
              <a:rPr lang="en-US" dirty="0"/>
              <a:t>2. Decide how much to contribute. Your contributions will be deducted from your pay on a pre-tax basis each pay period and deposited in your account with Stanley, Hunt, Dupree &amp; Rhine.</a:t>
            </a:r>
          </a:p>
          <a:p>
            <a:r>
              <a:rPr lang="en-US" dirty="0"/>
              <a:t>3. Use your </a:t>
            </a:r>
            <a:r>
              <a:rPr lang="en-US" dirty="0">
                <a:hlinkClick r:id="rId3"/>
              </a:rPr>
              <a:t>McGriff FSA Request Benefit Access Card</a:t>
            </a:r>
            <a:r>
              <a:rPr lang="en-US" dirty="0"/>
              <a:t> to pay for your dependent daycare expenses (be sure to save original itemized receipts for every transaction); OR</a:t>
            </a:r>
          </a:p>
          <a:p>
            <a:r>
              <a:rPr lang="en-US" dirty="0"/>
              <a:t>4. Pay your dependent day care expenses as you normally would.</a:t>
            </a:r>
          </a:p>
          <a:p>
            <a:r>
              <a:rPr lang="en-US" dirty="0"/>
              <a:t>5. Submit your reimbursement request claim form. For reimbursement of Dependent Day Care Expenses, you must have your Day Care Provider sign and date the claim form or you may submit an itemized receipt from the provider you are requesting reimbursement for.</a:t>
            </a:r>
          </a:p>
          <a:p>
            <a:r>
              <a:rPr lang="en-US" dirty="0"/>
              <a:t>6. Receive reimbursement for the amount eligible (up to the amount being held in your flexible spending account at the time). Amounts reimbursed cannot exceed the available amount in the flexible spending account at the time reimbursement is requested.</a:t>
            </a:r>
          </a:p>
          <a:p>
            <a:r>
              <a:rPr lang="en-US" b="1" dirty="0"/>
              <a:t>You must use all the money in your account by the end of the plan year. According to IRS guidelines, any money left over in your account at the end of the year will be forfeited. However, you have 90 days after the plan year to file a claim for reimbursement of eligible expenses incurred during the plan year</a:t>
            </a:r>
          </a:p>
          <a:p>
            <a:endParaRPr lang="en-US" dirty="0"/>
          </a:p>
          <a:p>
            <a:endParaRPr lang="en-US" b="1" dirty="0"/>
          </a:p>
          <a:p>
            <a:endParaRPr lang="en-US" b="1" dirty="0"/>
          </a:p>
        </p:txBody>
      </p:sp>
      <p:sp>
        <p:nvSpPr>
          <p:cNvPr id="4" name="Slide Number Placeholder 3"/>
          <p:cNvSpPr>
            <a:spLocks noGrp="1"/>
          </p:cNvSpPr>
          <p:nvPr>
            <p:ph type="sldNum" sz="quarter" idx="5"/>
          </p:nvPr>
        </p:nvSpPr>
        <p:spPr/>
        <p:txBody>
          <a:bodyPr/>
          <a:lstStyle/>
          <a:p>
            <a:fld id="{D8DFB6FF-2A28-4219-A368-D017E39AA04D}" type="slidenum">
              <a:rPr lang="en-US" smtClean="0"/>
              <a:t>18</a:t>
            </a:fld>
            <a:endParaRPr lang="en-US"/>
          </a:p>
        </p:txBody>
      </p:sp>
    </p:spTree>
    <p:extLst>
      <p:ext uri="{BB962C8B-B14F-4D97-AF65-F5344CB8AC3E}">
        <p14:creationId xmlns:p14="http://schemas.microsoft.com/office/powerpoint/2010/main" val="98017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Insurance Programs  </a:t>
            </a:r>
            <a:r>
              <a:rPr lang="en-US" sz="1400" dirty="0">
                <a:hlinkClick r:id="rId3"/>
              </a:rPr>
              <a:t>https://benefits.nmsu.edu/insurance/</a:t>
            </a:r>
            <a:endParaRPr lang="en-US" sz="1400" b="1" dirty="0"/>
          </a:p>
          <a:p>
            <a:r>
              <a:rPr lang="en-US" sz="1400" b="1" dirty="0"/>
              <a:t>Regular employee and Non-regular term appointment employees working  30 hours per week or more. </a:t>
            </a:r>
          </a:p>
          <a:p>
            <a:endParaRPr lang="en-US" sz="1400" b="1" dirty="0"/>
          </a:p>
          <a:p>
            <a:pPr marL="291179" indent="-291179">
              <a:buFont typeface="Arial" panose="020B0604020202020204" pitchFamily="34" charset="0"/>
              <a:buChar char="•"/>
            </a:pPr>
            <a:r>
              <a:rPr lang="en-US" sz="1400" b="1" dirty="0"/>
              <a:t>Group Life &amp; Accidental Death &amp; Dismemberment Voluntary (AD&amp;D) Life and AD&amp;D), Long Term Disability with Dearborn National:  </a:t>
            </a:r>
            <a:r>
              <a:rPr lang="en-US" sz="1400" dirty="0"/>
              <a:t>Life insurance is a valuable tool to provide for our loved ones in the event of premature death. Contributions are made by payroll deduction and the University pays a percentage based on employee salary. The amount of coverage is equal to two times the employee salary, rounded up to the next highest thousand with the maximum benefit being $75,000. This benefit includes an accidental death and dismemberment benefit equal to the basic life insurance policy. The total cost is .25 cents per $1,000 of coverage. Please note that 9-month employee annual premiums are paid over the academic year.</a:t>
            </a:r>
          </a:p>
          <a:p>
            <a:pPr marL="291179" indent="-291179">
              <a:buFont typeface="Arial" panose="020B0604020202020204" pitchFamily="34" charset="0"/>
              <a:buChar char="•"/>
            </a:pPr>
            <a:r>
              <a:rPr lang="en-US" sz="1400" dirty="0"/>
              <a:t>Eligible employees are considered regular status employees and non-regular term appointment employees working 30 hours or more per week. Family members are not eligible for this benefit.</a:t>
            </a:r>
          </a:p>
          <a:p>
            <a:pPr marL="291179" indent="-291179">
              <a:buFont typeface="Arial" panose="020B0604020202020204" pitchFamily="34" charset="0"/>
              <a:buChar char="•"/>
            </a:pPr>
            <a:r>
              <a:rPr lang="en-US" sz="1400" dirty="0"/>
              <a:t>New eligible employees may enroll by completing and submitting the </a:t>
            </a:r>
            <a:r>
              <a:rPr lang="en-US" sz="1400" dirty="0">
                <a:hlinkClick r:id="rId4"/>
              </a:rPr>
              <a:t>Benefit Enrollment/Waiver Form</a:t>
            </a:r>
            <a:r>
              <a:rPr lang="en-US" sz="1400" dirty="0"/>
              <a:t> </a:t>
            </a:r>
            <a:r>
              <a:rPr lang="en-US" sz="1400" b="1" i="1" dirty="0"/>
              <a:t>within their first 31 days of employment</a:t>
            </a:r>
            <a:r>
              <a:rPr lang="en-US" sz="1400" dirty="0"/>
              <a:t>. Benefits are effective the first pay period after 30 days of employment. </a:t>
            </a:r>
            <a:r>
              <a:rPr lang="en-US" sz="1400" b="1" dirty="0"/>
              <a:t>Late enrollment </a:t>
            </a:r>
            <a:r>
              <a:rPr lang="en-US" sz="1400" dirty="0"/>
              <a:t>is available at any time, with approval from the carrier. Late enrollees must complete the </a:t>
            </a:r>
            <a:r>
              <a:rPr lang="en-US" sz="1400" dirty="0">
                <a:hlinkClick r:id="rId4"/>
              </a:rPr>
              <a:t>Benefit Enrollment/Waiver Form</a:t>
            </a:r>
            <a:r>
              <a:rPr lang="en-US" sz="1400" dirty="0"/>
              <a:t> and the </a:t>
            </a:r>
            <a:r>
              <a:rPr lang="en-US" sz="1400" dirty="0">
                <a:hlinkClick r:id="rId5"/>
              </a:rPr>
              <a:t>Evidence of Insurability form</a:t>
            </a:r>
            <a:r>
              <a:rPr lang="en-US" sz="1400" dirty="0"/>
              <a:t>. The enrollment form and the Evidence of Insurability form must be sent to Benefits Services. Coverage is effective the first pay period after approval is received from the carrier. </a:t>
            </a:r>
            <a:endParaRPr lang="en-US" sz="1400" b="1" dirty="0"/>
          </a:p>
          <a:p>
            <a:pPr marL="291179" indent="-291179">
              <a:buFont typeface="Arial" panose="020B0604020202020204" pitchFamily="34" charset="0"/>
              <a:buChar char="•"/>
            </a:pPr>
            <a:r>
              <a:rPr lang="en-US" sz="1400" b="1" dirty="0"/>
              <a:t>Eligible dependents may include spouse, domestic partner, children, adopted, step, and domestic partners children.  Supporting documentation must be provided at time of enrollment. </a:t>
            </a:r>
          </a:p>
          <a:p>
            <a:endParaRPr lang="en-US" sz="14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19</a:t>
            </a:fld>
            <a:endParaRPr lang="en-US"/>
          </a:p>
        </p:txBody>
      </p:sp>
    </p:spTree>
    <p:extLst>
      <p:ext uri="{BB962C8B-B14F-4D97-AF65-F5344CB8AC3E}">
        <p14:creationId xmlns:p14="http://schemas.microsoft.com/office/powerpoint/2010/main" val="542299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Eligibility: regular status employees and non-regular term appointment employees working 30 hours or more per week.  Family member are not eligible for this benefit. </a:t>
            </a:r>
          </a:p>
          <a:p>
            <a:r>
              <a:rPr lang="en-US" dirty="0"/>
              <a:t>Enrollment: Must submit the benefit enrollment/waiver form within their first 31 day of employment.   Benefits are effective the first pay period after 30 days of employment.  Late enrollment is available at any time, with approval from the carrier (evidence of insurability form)</a:t>
            </a:r>
          </a:p>
        </p:txBody>
      </p:sp>
      <p:sp>
        <p:nvSpPr>
          <p:cNvPr id="4" name="Slide Number Placeholder 3"/>
          <p:cNvSpPr>
            <a:spLocks noGrp="1"/>
          </p:cNvSpPr>
          <p:nvPr>
            <p:ph type="sldNum" sz="quarter" idx="5"/>
          </p:nvPr>
        </p:nvSpPr>
        <p:spPr/>
        <p:txBody>
          <a:bodyPr/>
          <a:lstStyle/>
          <a:p>
            <a:fld id="{D8DFB6FF-2A28-4219-A368-D017E39AA04D}" type="slidenum">
              <a:rPr lang="en-US" smtClean="0"/>
              <a:t>20</a:t>
            </a:fld>
            <a:endParaRPr lang="en-US"/>
          </a:p>
        </p:txBody>
      </p:sp>
    </p:spTree>
    <p:extLst>
      <p:ext uri="{BB962C8B-B14F-4D97-AF65-F5344CB8AC3E}">
        <p14:creationId xmlns:p14="http://schemas.microsoft.com/office/powerpoint/2010/main" val="48030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Effective Dates</a:t>
            </a:r>
          </a:p>
          <a:p>
            <a:pPr marL="291179" indent="-291179">
              <a:buFont typeface="Arial" panose="020B0604020202020204" pitchFamily="34" charset="0"/>
              <a:buChar char="•"/>
            </a:pPr>
            <a:r>
              <a:rPr lang="en-US" sz="1600" dirty="0"/>
              <a:t>First pay period following 30 days of employment for </a:t>
            </a:r>
            <a:r>
              <a:rPr lang="en-US" sz="1600" b="1" dirty="0"/>
              <a:t>Medical/RX, Critical Illness, Dental, Long Term Disability, Group &amp; Voluntary Life &amp; AD&amp;D</a:t>
            </a:r>
          </a:p>
          <a:p>
            <a:pPr marL="291179" indent="-291179">
              <a:buFont typeface="Arial" panose="020B0604020202020204" pitchFamily="34" charset="0"/>
              <a:buChar char="•"/>
            </a:pPr>
            <a:r>
              <a:rPr lang="en-US" sz="1600" dirty="0"/>
              <a:t>First of the month following 30 days of employment for </a:t>
            </a:r>
            <a:r>
              <a:rPr lang="en-US" sz="1600" b="1" dirty="0"/>
              <a:t>Vision</a:t>
            </a:r>
          </a:p>
          <a:p>
            <a:pPr marL="291179" indent="-291179">
              <a:buFont typeface="Arial" panose="020B0604020202020204" pitchFamily="34" charset="0"/>
              <a:buChar char="•"/>
            </a:pPr>
            <a:r>
              <a:rPr lang="en-US" sz="1600" dirty="0"/>
              <a:t>First of the month following receipt of enrollment form for </a:t>
            </a:r>
            <a:r>
              <a:rPr lang="en-US" sz="1600" b="1" dirty="0"/>
              <a:t>Flexible Spending Account</a:t>
            </a:r>
          </a:p>
          <a:p>
            <a:pPr marL="291179" indent="-291179">
              <a:buFont typeface="Arial" panose="020B0604020202020204" pitchFamily="34" charset="0"/>
              <a:buChar char="•"/>
            </a:pPr>
            <a:endParaRPr lang="en-US" sz="1600" b="1" dirty="0"/>
          </a:p>
          <a:p>
            <a:pPr marL="291179" indent="-291179">
              <a:buFont typeface="Arial" panose="020B0604020202020204" pitchFamily="34" charset="0"/>
              <a:buChar char="•"/>
            </a:pPr>
            <a:r>
              <a:rPr lang="en-US" sz="1600" b="1" dirty="0"/>
              <a:t>If you leave employment, benefits will end:</a:t>
            </a:r>
          </a:p>
          <a:p>
            <a:pPr marL="291179" indent="-291179">
              <a:buFont typeface="Arial" panose="020B0604020202020204" pitchFamily="34" charset="0"/>
              <a:buChar char="•"/>
            </a:pPr>
            <a:r>
              <a:rPr lang="en-US" sz="1600" dirty="0"/>
              <a:t>For 12 month employee, last day of the pay period in which employment ends </a:t>
            </a:r>
            <a:r>
              <a:rPr lang="en-US" sz="1600" b="1" dirty="0"/>
              <a:t>(if all premiums end)</a:t>
            </a:r>
          </a:p>
          <a:p>
            <a:pPr marL="291179" indent="-291179">
              <a:buFont typeface="Arial" panose="020B0604020202020204" pitchFamily="34" charset="0"/>
              <a:buChar char="•"/>
            </a:pPr>
            <a:r>
              <a:rPr lang="en-US" sz="1600" dirty="0"/>
              <a:t>For 9 month employees who terminate at the end of Spring semester or do not report for service at the beginning of the Fall semester will end June 30</a:t>
            </a:r>
            <a:r>
              <a:rPr lang="en-US" sz="1600" baseline="30000" dirty="0"/>
              <a:t>th</a:t>
            </a:r>
            <a:r>
              <a:rPr lang="en-US" sz="1600" dirty="0"/>
              <a:t> for Medical/RX and Dental </a:t>
            </a:r>
            <a:r>
              <a:rPr lang="en-US" sz="1600" b="1" dirty="0"/>
              <a:t>(All other coverages end May15th)</a:t>
            </a:r>
          </a:p>
          <a:p>
            <a:endParaRPr lang="en-US" sz="1600" b="1" dirty="0"/>
          </a:p>
          <a:p>
            <a:endParaRPr lang="en-US" dirty="0"/>
          </a:p>
        </p:txBody>
      </p:sp>
      <p:sp>
        <p:nvSpPr>
          <p:cNvPr id="4" name="Slide Number Placeholder 3"/>
          <p:cNvSpPr>
            <a:spLocks noGrp="1"/>
          </p:cNvSpPr>
          <p:nvPr>
            <p:ph type="sldNum" sz="quarter" idx="5"/>
          </p:nvPr>
        </p:nvSpPr>
        <p:spPr/>
        <p:txBody>
          <a:bodyPr/>
          <a:lstStyle/>
          <a:p>
            <a:fld id="{D8DFB6FF-2A28-4219-A368-D017E39AA04D}" type="slidenum">
              <a:rPr lang="en-US" smtClean="0"/>
              <a:t>21</a:t>
            </a:fld>
            <a:endParaRPr lang="en-US"/>
          </a:p>
        </p:txBody>
      </p:sp>
    </p:spTree>
    <p:extLst>
      <p:ext uri="{BB962C8B-B14F-4D97-AF65-F5344CB8AC3E}">
        <p14:creationId xmlns:p14="http://schemas.microsoft.com/office/powerpoint/2010/main" val="55570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Ø"/>
            </a:pPr>
            <a:r>
              <a:rPr lang="en-US" dirty="0">
                <a:hlinkClick r:id="rId3"/>
              </a:rPr>
              <a:t>http://benefits.nmsu.edu/insurance/hipaa/</a:t>
            </a:r>
            <a:r>
              <a:rPr lang="en-US" dirty="0"/>
              <a:t>  Explain where this can be found</a:t>
            </a:r>
          </a:p>
          <a:p>
            <a:pPr marL="174708" indent="-174708">
              <a:buFont typeface="Wingdings" panose="05000000000000000000" pitchFamily="2" charset="2"/>
              <a:buChar char="Ø"/>
            </a:pPr>
            <a:endParaRPr lang="en-US" dirty="0"/>
          </a:p>
          <a:p>
            <a:pPr defTabSz="931774">
              <a:defRPr/>
            </a:pPr>
            <a:r>
              <a:rPr lang="en-US" b="1" dirty="0"/>
              <a:t>Health Insurance Portability and Accountability Act of 1996</a:t>
            </a:r>
          </a:p>
          <a:p>
            <a:endParaRPr lang="en-US" b="1" dirty="0"/>
          </a:p>
          <a:p>
            <a:r>
              <a:rPr lang="en-US" b="1" dirty="0"/>
              <a:t>There are two Titles that follow along with HIPPA</a:t>
            </a:r>
          </a:p>
          <a:p>
            <a:endParaRPr lang="en-US" dirty="0"/>
          </a:p>
          <a:p>
            <a:pPr marL="174708" indent="-174708">
              <a:buFont typeface="Wingdings" panose="05000000000000000000" pitchFamily="2" charset="2"/>
              <a:buChar char="Ø"/>
            </a:pPr>
            <a:r>
              <a:rPr lang="en-US" dirty="0"/>
              <a:t>The first title is </a:t>
            </a:r>
            <a:r>
              <a:rPr lang="en-US" b="1" dirty="0"/>
              <a:t>Health Care Access, Portability, and Renewability- </a:t>
            </a:r>
            <a:r>
              <a:rPr lang="en-US" b="0" dirty="0"/>
              <a:t>This prohibits restricting any type of preexisting conditions and not allowing you to enroll in any healthcare benefits, so regardless of any preexisting condition, you are able to enroll in medical, dental, vision, life and disability benefits. This is protecting you from being denied any type of coverage.    </a:t>
            </a:r>
          </a:p>
          <a:p>
            <a:endParaRPr lang="en-US" b="1" dirty="0"/>
          </a:p>
          <a:p>
            <a:pPr marL="174708" indent="-174708">
              <a:buFont typeface="Wingdings" panose="05000000000000000000" pitchFamily="2" charset="2"/>
              <a:buChar char="Ø"/>
            </a:pPr>
            <a:r>
              <a:rPr lang="en-US" b="0" dirty="0"/>
              <a:t>The second title is  </a:t>
            </a:r>
            <a:r>
              <a:rPr lang="en-US" b="1" dirty="0"/>
              <a:t>Preventing Health Care Fraud and Abuse:  </a:t>
            </a:r>
            <a:r>
              <a:rPr lang="en-US" b="0" dirty="0"/>
              <a:t>So what that means is that covered entities are required by law to maintain privacy of health conditions and I cannot release any of your medical information to your supervisor to chancellor to anybody, because your are protected under HIPPA guidelines, so we have to keep that information private and secure. The only other time we can share your information is when another HR member who is working directly with you regarding your situation and also we wouldn’t be able to do that without your consent.    </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endParaRPr lang="en-US" b="1" dirty="0"/>
          </a:p>
          <a:p>
            <a:pPr marL="174708" indent="-174708">
              <a:buFont typeface="Wingdings" panose="05000000000000000000" pitchFamily="2" charset="2"/>
              <a:buChar char="Ø"/>
            </a:pPr>
            <a:endParaRPr lang="en-US" dirty="0"/>
          </a:p>
          <a:p>
            <a:pPr marL="174708" indent="-174708">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D8DFB6FF-2A28-4219-A368-D017E39AA04D}" type="slidenum">
              <a:rPr lang="en-US" smtClean="0"/>
              <a:t>3</a:t>
            </a:fld>
            <a:endParaRPr lang="en-US"/>
          </a:p>
        </p:txBody>
      </p:sp>
    </p:spTree>
    <p:extLst>
      <p:ext uri="{BB962C8B-B14F-4D97-AF65-F5344CB8AC3E}">
        <p14:creationId xmlns:p14="http://schemas.microsoft.com/office/powerpoint/2010/main" val="429507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http://benefits.nmsu.edu/</a:t>
            </a:r>
            <a:endParaRPr lang="en-US" dirty="0"/>
          </a:p>
          <a:p>
            <a:endParaRPr lang="en-US" dirty="0"/>
          </a:p>
          <a:p>
            <a:r>
              <a:rPr lang="en-US" sz="1800" b="1" dirty="0"/>
              <a:t>Deadlines/Rates</a:t>
            </a:r>
          </a:p>
          <a:p>
            <a:pPr marL="291179" indent="-291179">
              <a:buFont typeface="Arial" panose="020B0604020202020204" pitchFamily="34" charset="0"/>
              <a:buChar char="•"/>
            </a:pPr>
            <a:r>
              <a:rPr lang="en-US" sz="1800" b="1" dirty="0"/>
              <a:t>Must enroll within 31 days of hire date</a:t>
            </a:r>
          </a:p>
          <a:p>
            <a:pPr marL="291179" indent="-291179">
              <a:buFont typeface="Arial" panose="020B0604020202020204" pitchFamily="34" charset="0"/>
              <a:buChar char="•"/>
            </a:pPr>
            <a:r>
              <a:rPr lang="en-US" sz="1800" b="1" dirty="0"/>
              <a:t>Rates splits for medical/Group Life and AD&amp;D/Long Ter Disability (see salary and %)</a:t>
            </a:r>
          </a:p>
          <a:p>
            <a:pPr marL="291179" indent="-291179">
              <a:buFont typeface="Arial" panose="020B0604020202020204" pitchFamily="34" charset="0"/>
              <a:buChar char="•"/>
            </a:pPr>
            <a:r>
              <a:rPr lang="en-US" sz="1800" b="1" dirty="0"/>
              <a:t>Dental Rates:  NMSU pays 60% and employee pays 40%</a:t>
            </a:r>
          </a:p>
          <a:p>
            <a:r>
              <a:rPr lang="en-US" sz="1800" b="1" dirty="0"/>
              <a:t>Employee paid Benefits:</a:t>
            </a:r>
          </a:p>
          <a:p>
            <a:r>
              <a:rPr lang="en-US" sz="1800" b="1" dirty="0"/>
              <a:t>Details on premium amounts can be found on the NMSU benefits website shown below</a:t>
            </a:r>
          </a:p>
          <a:p>
            <a:endParaRPr lang="en-US" sz="1800" b="1" dirty="0"/>
          </a:p>
          <a:p>
            <a:pPr marL="349415" indent="-349415">
              <a:buFont typeface="Arial" panose="020B0604020202020204" pitchFamily="34" charset="0"/>
              <a:buChar char="•"/>
            </a:pPr>
            <a:endParaRPr lang="en-US" sz="1800" b="1" dirty="0"/>
          </a:p>
          <a:p>
            <a:pPr marL="349415" indent="-349415">
              <a:buFont typeface="Arial" panose="020B0604020202020204" pitchFamily="34" charset="0"/>
              <a:buChar char="•"/>
            </a:pPr>
            <a:endParaRPr lang="en-US" sz="18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22</a:t>
            </a:fld>
            <a:endParaRPr lang="en-US"/>
          </a:p>
        </p:txBody>
      </p:sp>
    </p:spTree>
    <p:extLst>
      <p:ext uri="{BB962C8B-B14F-4D97-AF65-F5344CB8AC3E}">
        <p14:creationId xmlns:p14="http://schemas.microsoft.com/office/powerpoint/2010/main" val="455985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DFB6FF-2A28-4219-A368-D017E39AA04D}" type="slidenum">
              <a:rPr lang="en-US" smtClean="0"/>
              <a:t>23</a:t>
            </a:fld>
            <a:endParaRPr lang="en-US"/>
          </a:p>
        </p:txBody>
      </p:sp>
    </p:spTree>
    <p:extLst>
      <p:ext uri="{BB962C8B-B14F-4D97-AF65-F5344CB8AC3E}">
        <p14:creationId xmlns:p14="http://schemas.microsoft.com/office/powerpoint/2010/main" val="51549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for cover if actively at work</a:t>
            </a:r>
          </a:p>
          <a:p>
            <a:pPr marL="171450" indent="-171450">
              <a:buFont typeface="Arial" panose="020B0604020202020204" pitchFamily="34" charset="0"/>
              <a:buChar char="•"/>
            </a:pPr>
            <a:r>
              <a:rPr lang="en-US" dirty="0"/>
              <a:t>Spouse can get coverage as long as you have purchased coverage for yourself</a:t>
            </a:r>
          </a:p>
          <a:p>
            <a:pPr marL="171450" indent="-171450">
              <a:buFont typeface="Arial" panose="020B0604020202020204" pitchFamily="34" charset="0"/>
              <a:buChar char="•"/>
            </a:pPr>
            <a:r>
              <a:rPr lang="en-US" dirty="0"/>
              <a:t>Dependent children from birth until their 26 birthday, regardless of marital or student status. </a:t>
            </a:r>
          </a:p>
        </p:txBody>
      </p:sp>
      <p:sp>
        <p:nvSpPr>
          <p:cNvPr id="4" name="Slide Number Placeholder 3"/>
          <p:cNvSpPr>
            <a:spLocks noGrp="1"/>
          </p:cNvSpPr>
          <p:nvPr>
            <p:ph type="sldNum" sz="quarter" idx="5"/>
          </p:nvPr>
        </p:nvSpPr>
        <p:spPr/>
        <p:txBody>
          <a:bodyPr/>
          <a:lstStyle/>
          <a:p>
            <a:fld id="{D8DFB6FF-2A28-4219-A368-D017E39AA04D}" type="slidenum">
              <a:rPr lang="en-US" smtClean="0"/>
              <a:t>24</a:t>
            </a:fld>
            <a:endParaRPr lang="en-US"/>
          </a:p>
        </p:txBody>
      </p:sp>
    </p:spTree>
    <p:extLst>
      <p:ext uri="{BB962C8B-B14F-4D97-AF65-F5344CB8AC3E}">
        <p14:creationId xmlns:p14="http://schemas.microsoft.com/office/powerpoint/2010/main" val="4288975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employees working 30 hours per week.  </a:t>
            </a:r>
          </a:p>
          <a:p>
            <a:pPr marL="171450" indent="-171450">
              <a:buFont typeface="Arial" panose="020B0604020202020204" pitchFamily="34" charset="0"/>
              <a:buChar char="•"/>
            </a:pPr>
            <a:r>
              <a:rPr lang="en-US" dirty="0"/>
              <a:t>New employees have a 0 day waiting period to be eligible</a:t>
            </a:r>
          </a:p>
          <a:p>
            <a:pPr marL="171450" indent="-171450">
              <a:buFont typeface="Arial" panose="020B0604020202020204" pitchFamily="34" charset="0"/>
              <a:buChar char="•"/>
            </a:pPr>
            <a:r>
              <a:rPr lang="en-US" dirty="0"/>
              <a:t>Must purchase coverage for themselves in order to purchase for spouse and children (age 26). </a:t>
            </a:r>
          </a:p>
          <a:p>
            <a:pPr marL="171450" indent="-171450">
              <a:buFont typeface="Arial" panose="020B0604020202020204" pitchFamily="34" charset="0"/>
              <a:buChar char="•"/>
            </a:pPr>
            <a:r>
              <a:rPr lang="en-US" dirty="0"/>
              <a:t>The cost is deducted from your paycheck</a:t>
            </a:r>
            <a:endParaRPr lang="en-US" b="1" dirty="0"/>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Be well Benefit: Every year, each family member who has critical illness coverage can also receive $50 for getting a covered Be Well Benefit. </a:t>
            </a: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Who can get coverage:  You, spouse and your dependent (birth to age 26) </a:t>
            </a: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Cost: Review age chart for monthly costs</a:t>
            </a:r>
          </a:p>
          <a:p>
            <a:endParaRPr lang="en-US" dirty="0"/>
          </a:p>
        </p:txBody>
      </p:sp>
      <p:sp>
        <p:nvSpPr>
          <p:cNvPr id="4" name="Slide Number Placeholder 3"/>
          <p:cNvSpPr>
            <a:spLocks noGrp="1"/>
          </p:cNvSpPr>
          <p:nvPr>
            <p:ph type="sldNum" sz="quarter" idx="5"/>
          </p:nvPr>
        </p:nvSpPr>
        <p:spPr/>
        <p:txBody>
          <a:bodyPr/>
          <a:lstStyle/>
          <a:p>
            <a:fld id="{D8DFB6FF-2A28-4219-A368-D017E39AA04D}" type="slidenum">
              <a:rPr lang="en-US" smtClean="0"/>
              <a:t>25</a:t>
            </a:fld>
            <a:endParaRPr lang="en-US"/>
          </a:p>
        </p:txBody>
      </p:sp>
    </p:spTree>
    <p:extLst>
      <p:ext uri="{BB962C8B-B14F-4D97-AF65-F5344CB8AC3E}">
        <p14:creationId xmlns:p14="http://schemas.microsoft.com/office/powerpoint/2010/main" val="3132655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employees working 30 hours per week.  </a:t>
            </a:r>
          </a:p>
          <a:p>
            <a:pPr marL="171450" indent="-171450">
              <a:buFont typeface="Arial" panose="020B0604020202020204" pitchFamily="34" charset="0"/>
              <a:buChar char="•"/>
            </a:pPr>
            <a:r>
              <a:rPr lang="en-US" dirty="0"/>
              <a:t>New employees have a 0 day waiting period to be eligible</a:t>
            </a:r>
          </a:p>
          <a:p>
            <a:pPr marL="171450" indent="-171450">
              <a:buFont typeface="Arial" panose="020B0604020202020204" pitchFamily="34" charset="0"/>
              <a:buChar char="•"/>
            </a:pPr>
            <a:r>
              <a:rPr lang="en-US" dirty="0"/>
              <a:t>Must purchase coverage for themselves in order to purchase for spouse and children (age 26). </a:t>
            </a:r>
          </a:p>
          <a:p>
            <a:pPr marL="171450" indent="-171450">
              <a:buFont typeface="Arial" panose="020B0604020202020204" pitchFamily="34" charset="0"/>
              <a:buChar char="•"/>
            </a:pPr>
            <a:r>
              <a:rPr lang="en-US" dirty="0"/>
              <a:t>The cost is deducted from your paycheck</a:t>
            </a:r>
          </a:p>
          <a:p>
            <a:pPr marL="171450" indent="-171450">
              <a:buFont typeface="Arial" panose="020B0604020202020204" pitchFamily="34" charset="0"/>
              <a:buChar char="•"/>
            </a:pPr>
            <a:r>
              <a:rPr lang="en-US" dirty="0"/>
              <a:t>You get affordable rates when you buy this coverage with employer</a:t>
            </a:r>
          </a:p>
          <a:p>
            <a:endParaRPr lang="en-US" dirty="0"/>
          </a:p>
        </p:txBody>
      </p:sp>
      <p:sp>
        <p:nvSpPr>
          <p:cNvPr id="4" name="Slide Number Placeholder 3"/>
          <p:cNvSpPr>
            <a:spLocks noGrp="1"/>
          </p:cNvSpPr>
          <p:nvPr>
            <p:ph type="sldNum" sz="quarter" idx="5"/>
          </p:nvPr>
        </p:nvSpPr>
        <p:spPr/>
        <p:txBody>
          <a:bodyPr/>
          <a:lstStyle/>
          <a:p>
            <a:fld id="{D8DFB6FF-2A28-4219-A368-D017E39AA04D}" type="slidenum">
              <a:rPr lang="en-US" smtClean="0"/>
              <a:t>26</a:t>
            </a:fld>
            <a:endParaRPr lang="en-US"/>
          </a:p>
        </p:txBody>
      </p:sp>
    </p:spTree>
    <p:extLst>
      <p:ext uri="{BB962C8B-B14F-4D97-AF65-F5344CB8AC3E}">
        <p14:creationId xmlns:p14="http://schemas.microsoft.com/office/powerpoint/2010/main" val="4875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Retirement </a:t>
            </a:r>
          </a:p>
          <a:p>
            <a:r>
              <a:rPr lang="en-US" b="1" dirty="0"/>
              <a:t>We will go over Benefits for retired employees and retirement plans available to current employees</a:t>
            </a:r>
          </a:p>
          <a:p>
            <a:pPr marL="174708" indent="-174708">
              <a:buFont typeface="Arial" panose="020B0604020202020204" pitchFamily="34" charset="0"/>
              <a:buChar char="•"/>
            </a:pPr>
            <a:r>
              <a:rPr lang="en-US" b="0" dirty="0"/>
              <a:t>NM Educational Retirement Plan</a:t>
            </a:r>
          </a:p>
          <a:p>
            <a:pPr marL="174708" indent="-174708">
              <a:buFont typeface="Arial" panose="020B0604020202020204" pitchFamily="34" charset="0"/>
              <a:buChar char="•"/>
            </a:pPr>
            <a:r>
              <a:rPr lang="en-US" b="0" dirty="0"/>
              <a:t>NM Alternative Retirement Plan</a:t>
            </a:r>
          </a:p>
          <a:p>
            <a:pPr marL="174708" indent="-174708">
              <a:buFont typeface="Arial" panose="020B0604020202020204" pitchFamily="34" charset="0"/>
              <a:buChar char="•"/>
            </a:pPr>
            <a:r>
              <a:rPr lang="en-US" b="0" dirty="0"/>
              <a:t>Voluntary Retirement (403b/457b)</a:t>
            </a:r>
          </a:p>
          <a:p>
            <a:r>
              <a:rPr lang="en-US" b="0" dirty="0"/>
              <a:t>And transitioning to retirement </a:t>
            </a:r>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D8DFB6FF-2A28-4219-A368-D017E39AA04D}" type="slidenum">
              <a:rPr lang="en-US" smtClean="0"/>
              <a:t>29</a:t>
            </a:fld>
            <a:endParaRPr lang="en-US"/>
          </a:p>
        </p:txBody>
      </p:sp>
    </p:spTree>
    <p:extLst>
      <p:ext uri="{BB962C8B-B14F-4D97-AF65-F5344CB8AC3E}">
        <p14:creationId xmlns:p14="http://schemas.microsoft.com/office/powerpoint/2010/main" val="270377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Tuition Remission Benefits</a:t>
            </a:r>
          </a:p>
          <a:p>
            <a:pPr marL="174708" indent="-174708">
              <a:buFont typeface="Arial" panose="020B0604020202020204" pitchFamily="34" charset="0"/>
              <a:buChar char="•"/>
            </a:pPr>
            <a:r>
              <a:rPr lang="en-US" b="0" dirty="0"/>
              <a:t>Eligible employees may take 6 credit hours per semester &amp; 8 credits in the summer without tuition charge.  (see NMSU policy 7.05 for earning degrees for pay increases)</a:t>
            </a:r>
          </a:p>
          <a:p>
            <a:pPr marL="174708" indent="-174708">
              <a:buFont typeface="Arial" panose="020B0604020202020204" pitchFamily="34" charset="0"/>
              <a:buChar char="•"/>
            </a:pPr>
            <a:r>
              <a:rPr lang="en-US" b="0" dirty="0"/>
              <a:t>Available through Banner Self-Service 10 calendar day prior to start of classes</a:t>
            </a:r>
          </a:p>
          <a:p>
            <a:pPr marL="174708" indent="-174708">
              <a:buFont typeface="Wingdings" panose="05000000000000000000" pitchFamily="2" charset="2"/>
              <a:buChar char="Ø"/>
            </a:pPr>
            <a:r>
              <a:rPr lang="en-US" b="1" dirty="0"/>
              <a:t>Must be an employee as of the first day of class(es)</a:t>
            </a:r>
          </a:p>
          <a:p>
            <a:pPr marL="174708" indent="-174708">
              <a:buFont typeface="Wingdings" panose="05000000000000000000" pitchFamily="2" charset="2"/>
              <a:buChar char="Ø"/>
            </a:pPr>
            <a:r>
              <a:rPr lang="en-US" b="1" dirty="0"/>
              <a:t>Must be registered for class(es) prior to submitting request</a:t>
            </a:r>
          </a:p>
          <a:p>
            <a:pPr marL="174708" indent="-174708">
              <a:buFont typeface="Wingdings" panose="05000000000000000000" pitchFamily="2" charset="2"/>
              <a:buChar char="Ø"/>
            </a:pPr>
            <a:r>
              <a:rPr lang="en-US" b="1" dirty="0"/>
              <a:t>Employees who terminate on or before the session census date will lose all employee an dependent waiver coverage for that session. </a:t>
            </a:r>
          </a:p>
          <a:p>
            <a:pPr marL="174708" indent="-174708">
              <a:buFont typeface="Arial" panose="020B0604020202020204" pitchFamily="34" charset="0"/>
              <a:buChar char="•"/>
            </a:pPr>
            <a:r>
              <a:rPr lang="en-US" b="0" dirty="0"/>
              <a:t>Its available to spouses or domestic partners, if employee does not use all the credit hours</a:t>
            </a:r>
          </a:p>
          <a:p>
            <a:pPr marL="174708" indent="-174708">
              <a:buFont typeface="Arial" panose="020B0604020202020204" pitchFamily="34" charset="0"/>
              <a:buChar char="•"/>
            </a:pPr>
            <a:r>
              <a:rPr lang="en-US" b="0" dirty="0"/>
              <a:t>Deadlines to submit online waivers are 8/1 for summer classes, 11/1 for Fall classes, and 4/1 for Sprint classes</a:t>
            </a:r>
          </a:p>
          <a:p>
            <a:pPr marL="174708" indent="-174708">
              <a:buFont typeface="Arial" panose="020B0604020202020204" pitchFamily="34" charset="0"/>
              <a:buChar char="•"/>
            </a:pPr>
            <a:r>
              <a:rPr lang="en-US" b="0" dirty="0"/>
              <a:t>Courses may be subject to taxation  Domestic partnership paperwork must be on file in benefits services for the domestic partner to have access to the benefit. </a:t>
            </a:r>
          </a:p>
          <a:p>
            <a:pPr marL="174708" indent="-174708">
              <a:buFont typeface="Wingdings" panose="05000000000000000000" pitchFamily="2" charset="2"/>
              <a:buChar char="Ø"/>
            </a:pPr>
            <a:endParaRPr lang="en-US" b="1" dirty="0"/>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D8DFB6FF-2A28-4219-A368-D017E39AA04D}" type="slidenum">
              <a:rPr lang="en-US" smtClean="0"/>
              <a:t>30</a:t>
            </a:fld>
            <a:endParaRPr lang="en-US"/>
          </a:p>
        </p:txBody>
      </p:sp>
    </p:spTree>
    <p:extLst>
      <p:ext uri="{BB962C8B-B14F-4D97-AF65-F5344CB8AC3E}">
        <p14:creationId xmlns:p14="http://schemas.microsoft.com/office/powerpoint/2010/main" val="3023321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https://benefits.nmsu.edu/other/child-tuition/</a:t>
            </a:r>
          </a:p>
          <a:p>
            <a:r>
              <a:rPr lang="en-US" b="1" dirty="0"/>
              <a:t>Reduced Tuition for Dependent Children:  Eligible dependent children under age 25 and unmarried for undergraduate &amp; graduate courses</a:t>
            </a:r>
          </a:p>
          <a:p>
            <a:pPr marL="174708" indent="-174708">
              <a:buFont typeface="Arial" panose="020B0604020202020204" pitchFamily="34" charset="0"/>
              <a:buChar char="•"/>
            </a:pPr>
            <a:r>
              <a:rPr lang="en-US" b="1" dirty="0"/>
              <a:t>Student/employee’s status on NMSU Census date (3</a:t>
            </a:r>
            <a:r>
              <a:rPr lang="en-US" b="1" baseline="30000" dirty="0"/>
              <a:t>rd</a:t>
            </a:r>
            <a:r>
              <a:rPr lang="en-US" b="1" dirty="0"/>
              <a:t> Friday of the semester, or last day to add or register for summer session courses)  will determine eligibility</a:t>
            </a:r>
          </a:p>
          <a:p>
            <a:pPr marL="174708" indent="-174708">
              <a:buFont typeface="Arial" panose="020B0604020202020204" pitchFamily="34" charset="0"/>
              <a:buChar char="•"/>
            </a:pPr>
            <a:r>
              <a:rPr lang="en-US" b="1" dirty="0"/>
              <a:t>Employee who terminate on or before the sessions census date will lose all employee and dependent waiver coverage for that session. </a:t>
            </a:r>
          </a:p>
          <a:p>
            <a:pPr marL="174708" indent="-174708">
              <a:buFont typeface="Arial" panose="020B0604020202020204" pitchFamily="34" charset="0"/>
              <a:buChar char="•"/>
            </a:pPr>
            <a:r>
              <a:rPr lang="en-US" b="1" dirty="0"/>
              <a:t>50% tuition discount for both full-time and part-time students</a:t>
            </a:r>
          </a:p>
          <a:p>
            <a:pPr marL="174708" indent="-174708">
              <a:buFont typeface="Arial" panose="020B0604020202020204" pitchFamily="34" charset="0"/>
              <a:buChar char="•"/>
            </a:pPr>
            <a:r>
              <a:rPr lang="en-US" b="1" dirty="0"/>
              <a:t>Employee must submit a request for tuition waiver for each semester in which the dependent will use the reduced tuition program</a:t>
            </a:r>
          </a:p>
          <a:p>
            <a:pPr marL="174708" indent="-174708">
              <a:buFont typeface="Arial" panose="020B0604020202020204" pitchFamily="34" charset="0"/>
              <a:buChar char="•"/>
            </a:pPr>
            <a:r>
              <a:rPr lang="en-US" b="1" dirty="0"/>
              <a:t>Again available through Banner Self-Service 10 calendar days prior to start of classes</a:t>
            </a:r>
          </a:p>
          <a:p>
            <a:pPr marL="174708" indent="-174708">
              <a:buFont typeface="Arial" panose="020B0604020202020204" pitchFamily="34" charset="0"/>
              <a:buChar char="•"/>
            </a:pPr>
            <a:r>
              <a:rPr lang="en-US" b="1" dirty="0"/>
              <a:t>DEADLINES TO SUBMIT ONLINE WAIVERS:   summer- 8/1, Fall, 11/1 and Spring 4/1</a:t>
            </a:r>
          </a:p>
          <a:p>
            <a:pPr marL="174708" indent="-174708">
              <a:buFont typeface="Arial" panose="020B0604020202020204" pitchFamily="34" charset="0"/>
              <a:buChar char="•"/>
            </a:pPr>
            <a:r>
              <a:rPr lang="en-US" b="1" dirty="0"/>
              <a:t>Students employed as a graduate assistant or awarded the lottery Scholarship will not be eligible for this benefit</a:t>
            </a:r>
          </a:p>
          <a:p>
            <a:pPr marL="174708" indent="-174708">
              <a:buFont typeface="Arial" panose="020B0604020202020204" pitchFamily="34" charset="0"/>
              <a:buChar char="•"/>
            </a:pPr>
            <a:endParaRPr lang="en-US" b="1" dirty="0"/>
          </a:p>
          <a:p>
            <a:endParaRPr lang="en-US" b="1" dirty="0"/>
          </a:p>
        </p:txBody>
      </p:sp>
      <p:sp>
        <p:nvSpPr>
          <p:cNvPr id="4" name="Slide Number Placeholder 3"/>
          <p:cNvSpPr>
            <a:spLocks noGrp="1"/>
          </p:cNvSpPr>
          <p:nvPr>
            <p:ph type="sldNum" sz="quarter" idx="5"/>
          </p:nvPr>
        </p:nvSpPr>
        <p:spPr/>
        <p:txBody>
          <a:bodyPr/>
          <a:lstStyle/>
          <a:p>
            <a:fld id="{D8DFB6FF-2A28-4219-A368-D017E39AA04D}" type="slidenum">
              <a:rPr lang="en-US" smtClean="0"/>
              <a:t>31</a:t>
            </a:fld>
            <a:endParaRPr lang="en-US"/>
          </a:p>
        </p:txBody>
      </p:sp>
    </p:spTree>
    <p:extLst>
      <p:ext uri="{BB962C8B-B14F-4D97-AF65-F5344CB8AC3E}">
        <p14:creationId xmlns:p14="http://schemas.microsoft.com/office/powerpoint/2010/main" val="736839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discounts &amp; Perks </a:t>
            </a:r>
          </a:p>
          <a:p>
            <a:endParaRPr lang="en-US" dirty="0"/>
          </a:p>
          <a:p>
            <a:r>
              <a:rPr lang="en-US" dirty="0"/>
              <a:t>Parking Information:</a:t>
            </a:r>
            <a:r>
              <a:rPr lang="en-US" b="1" dirty="0">
                <a:solidFill>
                  <a:srgbClr val="0070C0"/>
                </a:solidFill>
              </a:rPr>
              <a:t>  Parking permits available for purchase online at </a:t>
            </a:r>
            <a:r>
              <a:rPr lang="en-US" dirty="0">
                <a:hlinkClick r:id="rId3"/>
              </a:rPr>
              <a:t>https://park.nmsu.edu/online/</a:t>
            </a:r>
            <a:r>
              <a:rPr lang="en-US" dirty="0"/>
              <a:t>  For more information email parking@nmsu.edu</a:t>
            </a:r>
          </a:p>
          <a:p>
            <a:endParaRPr lang="en-US" b="1" dirty="0">
              <a:solidFill>
                <a:srgbClr val="0070C0"/>
              </a:solidFill>
            </a:endParaRPr>
          </a:p>
          <a:p>
            <a:endParaRPr lang="en-US" b="1"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fld id="{D8DFB6FF-2A28-4219-A368-D017E39AA04D}" type="slidenum">
              <a:rPr lang="en-US" smtClean="0"/>
              <a:t>33</a:t>
            </a:fld>
            <a:endParaRPr lang="en-US"/>
          </a:p>
        </p:txBody>
      </p:sp>
    </p:spTree>
    <p:extLst>
      <p:ext uri="{BB962C8B-B14F-4D97-AF65-F5344CB8AC3E}">
        <p14:creationId xmlns:p14="http://schemas.microsoft.com/office/powerpoint/2010/main" val="2315662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DFB6FF-2A28-4219-A368-D017E39AA04D}" type="slidenum">
              <a:rPr lang="en-US" smtClean="0"/>
              <a:t>34</a:t>
            </a:fld>
            <a:endParaRPr lang="en-US"/>
          </a:p>
        </p:txBody>
      </p:sp>
    </p:spTree>
    <p:extLst>
      <p:ext uri="{BB962C8B-B14F-4D97-AF65-F5344CB8AC3E}">
        <p14:creationId xmlns:p14="http://schemas.microsoft.com/office/powerpoint/2010/main" val="216219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Cobra is the Consolidated Omnibus Budget Reconciliation Act of 1985</a:t>
            </a:r>
          </a:p>
          <a:p>
            <a:r>
              <a:rPr lang="en-US" b="1" dirty="0"/>
              <a:t>What is Cobra:</a:t>
            </a:r>
          </a:p>
          <a:p>
            <a:pPr marL="174708" indent="-174708">
              <a:buFont typeface="Arial" panose="020B0604020202020204" pitchFamily="34" charset="0"/>
              <a:buChar char="•"/>
            </a:pPr>
            <a:r>
              <a:rPr lang="en-US" b="1" dirty="0"/>
              <a:t>Cobra is a benefit (medical/dental) that will be offered after you leave employment.  Some of you may have been offered Cobra benefits after leaving your previous job, so the same option will be through NMSU. If you leave NMSU, you will have the option to continue benefits through NMSU.  It will be your option to find benefits elsewhere or with Cobra through NMSU. </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With Cobra, you are able to enroll up to 18 months.  The only other thing with Cobra, it’s a little expensive since your premiums are 100% and a 2 % service charge for processing these benefits.  It is allowing you and dependents to enroll in Cobra, if you are unable to find coverage after leaving NMSU or with your current employer.  Basically, this is a continuation of benefits without any type of health insurance. </a:t>
            </a:r>
          </a:p>
          <a:p>
            <a:pPr marL="174708" indent="-174708" defTabSz="931774">
              <a:buFont typeface="Arial" panose="020B0604020202020204" pitchFamily="34" charset="0"/>
              <a:buChar char="•"/>
              <a:defRPr/>
            </a:pPr>
            <a:r>
              <a:rPr lang="en-US" dirty="0">
                <a:hlinkClick r:id="rId3"/>
              </a:rPr>
              <a:t>http://benefits.nmsu.edu/insurance/hipaa/</a:t>
            </a:r>
            <a:r>
              <a:rPr lang="en-US" dirty="0"/>
              <a:t> </a:t>
            </a:r>
            <a:r>
              <a:rPr lang="en-US" b="1" dirty="0"/>
              <a:t>Explain where Cobra information can be found.  Copy and paste in chat if needed. </a:t>
            </a:r>
          </a:p>
          <a:p>
            <a:pPr marL="174708" indent="-174708" defTabSz="931774">
              <a:buFont typeface="Arial" panose="020B0604020202020204" pitchFamily="34" charset="0"/>
              <a:buChar char="•"/>
              <a:defRPr/>
            </a:pPr>
            <a:endParaRPr lang="en-US" b="1" dirty="0"/>
          </a:p>
          <a:p>
            <a:pPr marL="174708" indent="-174708" defTabSz="931774">
              <a:buFont typeface="Arial" panose="020B0604020202020204" pitchFamily="34" charset="0"/>
              <a:buChar char="•"/>
              <a:defRPr/>
            </a:pPr>
            <a:endParaRPr lang="en-US" b="1" dirty="0"/>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D8DFB6FF-2A28-4219-A368-D017E39AA04D}" type="slidenum">
              <a:rPr lang="en-US" smtClean="0"/>
              <a:t>4</a:t>
            </a:fld>
            <a:endParaRPr lang="en-US"/>
          </a:p>
        </p:txBody>
      </p:sp>
    </p:spTree>
    <p:extLst>
      <p:ext uri="{BB962C8B-B14F-4D97-AF65-F5344CB8AC3E}">
        <p14:creationId xmlns:p14="http://schemas.microsoft.com/office/powerpoint/2010/main" val="117003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Calibri" pitchFamily="34" charset="0"/>
                <a:cs typeface="Times New Roman" pitchFamily="18" charset="0"/>
                <a:hlinkClick r:id="rId3"/>
              </a:rPr>
              <a:t>https://benefits.nmsu.edu/leave-holidays/fmla/</a:t>
            </a:r>
            <a:endParaRPr lang="en-US" dirty="0">
              <a:latin typeface="Calibri" pitchFamily="34" charset="0"/>
              <a:cs typeface="Times New Roman" pitchFamily="18" charset="0"/>
            </a:endParaRPr>
          </a:p>
          <a:p>
            <a:pPr>
              <a:lnSpc>
                <a:spcPct val="80000"/>
              </a:lnSpc>
            </a:pPr>
            <a:endParaRPr lang="en-US" dirty="0">
              <a:latin typeface="Calibri" pitchFamily="34" charset="0"/>
              <a:cs typeface="Times New Roman" pitchFamily="18" charset="0"/>
            </a:endParaRPr>
          </a:p>
          <a:p>
            <a:pPr>
              <a:lnSpc>
                <a:spcPct val="80000"/>
              </a:lnSpc>
            </a:pPr>
            <a:r>
              <a:rPr lang="en-US" b="1" dirty="0">
                <a:latin typeface="Calibri" pitchFamily="34" charset="0"/>
                <a:cs typeface="Times New Roman" pitchFamily="18" charset="0"/>
              </a:rPr>
              <a:t>Family &amp; Medical Leave Act of 1993 (FMLA)</a:t>
            </a:r>
          </a:p>
          <a:p>
            <a:pPr>
              <a:lnSpc>
                <a:spcPct val="80000"/>
              </a:lnSpc>
            </a:pPr>
            <a:endParaRPr lang="en-US" b="1" dirty="0">
              <a:latin typeface="Calibri" pitchFamily="34" charset="0"/>
              <a:cs typeface="Times New Roman" pitchFamily="18" charset="0"/>
            </a:endParaRPr>
          </a:p>
          <a:p>
            <a:pPr>
              <a:lnSpc>
                <a:spcPct val="80000"/>
              </a:lnSpc>
            </a:pPr>
            <a:r>
              <a:rPr lang="en-US" b="0" dirty="0">
                <a:latin typeface="Calibri" pitchFamily="34" charset="0"/>
                <a:cs typeface="Times New Roman" pitchFamily="18" charset="0"/>
              </a:rPr>
              <a:t>What is FMLA?  I</a:t>
            </a:r>
            <a:r>
              <a:rPr lang="en-US" dirty="0"/>
              <a:t>t provides job protected benefits to eligible employees, so to be eligible for FMLA, you have had to work with NMSU for the last 12 months and they do not need to be consecutive, and at least 1,250 hours in the preceding 12 month prior to requesting FMLA, so if you were previously employed with NMSU, those hours count toward the 12 month that is required to be eligible for FMLA.   </a:t>
            </a:r>
          </a:p>
          <a:p>
            <a:pPr>
              <a:lnSpc>
                <a:spcPct val="80000"/>
              </a:lnSpc>
            </a:pPr>
            <a:endParaRPr lang="en-US" dirty="0"/>
          </a:p>
          <a:p>
            <a:pPr>
              <a:lnSpc>
                <a:spcPct val="80000"/>
              </a:lnSpc>
            </a:pPr>
            <a:r>
              <a:rPr lang="en-US" dirty="0"/>
              <a:t>FMLA also gives you as an employee, the ability to maintain your medical benefits or your health insurance benefits while you are on leave, so you only have to pay for your own portion of premiums instead of paying for your portion and NMSU portion.   I’m assuming that most of you are not eligible for FMLA, unless you have been employed with NMSU previously and we would take that time frame into consideration.  </a:t>
            </a:r>
            <a:endParaRPr lang="en-US" b="1" dirty="0">
              <a:latin typeface="Calibri" pitchFamily="34" charset="0"/>
              <a:cs typeface="Times New Roman" pitchFamily="18" charset="0"/>
            </a:endParaRPr>
          </a:p>
          <a:p>
            <a:pPr>
              <a:lnSpc>
                <a:spcPct val="80000"/>
              </a:lnSpc>
            </a:pPr>
            <a:endParaRPr lang="en-US" b="1" dirty="0">
              <a:latin typeface="Calibri" pitchFamily="34" charset="0"/>
              <a:cs typeface="Times New Roman" pitchFamily="18" charset="0"/>
            </a:endParaRPr>
          </a:p>
          <a:p>
            <a:pPr>
              <a:lnSpc>
                <a:spcPct val="80000"/>
              </a:lnSpc>
            </a:pPr>
            <a:endParaRPr lang="en-US" b="1" dirty="0">
              <a:latin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fld id="{D8DFB6FF-2A28-4219-A368-D017E39AA04D}" type="slidenum">
              <a:rPr lang="en-US" smtClean="0"/>
              <a:t>5</a:t>
            </a:fld>
            <a:endParaRPr lang="en-US"/>
          </a:p>
        </p:txBody>
      </p:sp>
    </p:spTree>
    <p:extLst>
      <p:ext uri="{BB962C8B-B14F-4D97-AF65-F5344CB8AC3E}">
        <p14:creationId xmlns:p14="http://schemas.microsoft.com/office/powerpoint/2010/main" val="122639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FMLA Apply?</a:t>
            </a:r>
          </a:p>
          <a:p>
            <a:pPr marL="174708" indent="-174708">
              <a:buFont typeface="Wingdings" panose="05000000000000000000" pitchFamily="2" charset="2"/>
              <a:buChar char="Ø"/>
            </a:pPr>
            <a:endParaRPr lang="en-US" dirty="0"/>
          </a:p>
          <a:p>
            <a:pPr marL="174708" indent="-174708">
              <a:buFont typeface="Wingdings" panose="05000000000000000000" pitchFamily="2" charset="2"/>
              <a:buChar char="Ø"/>
            </a:pPr>
            <a:r>
              <a:rPr lang="en-US" dirty="0"/>
              <a:t>It applies when there is a birth of a child, adoption or foster child</a:t>
            </a:r>
          </a:p>
          <a:p>
            <a:pPr marL="174708" indent="-174708">
              <a:buFont typeface="Wingdings" panose="05000000000000000000" pitchFamily="2" charset="2"/>
              <a:buChar char="Ø"/>
            </a:pPr>
            <a:endParaRPr lang="en-US" dirty="0"/>
          </a:p>
          <a:p>
            <a:pPr marL="174708" indent="-174708">
              <a:buFont typeface="Wingdings" panose="05000000000000000000" pitchFamily="2" charset="2"/>
              <a:buChar char="Ø"/>
            </a:pPr>
            <a:r>
              <a:rPr lang="en-US" dirty="0"/>
              <a:t>It can be for a serious health condition</a:t>
            </a:r>
          </a:p>
          <a:p>
            <a:pPr marL="174708" indent="-174708">
              <a:buFont typeface="Wingdings" panose="05000000000000000000" pitchFamily="2" charset="2"/>
              <a:buChar char="Ø"/>
            </a:pPr>
            <a:r>
              <a:rPr lang="en-US" dirty="0"/>
              <a:t>To care for a child, parent, spouse or domestic partner with their serious health condition. </a:t>
            </a:r>
          </a:p>
          <a:p>
            <a:pPr marL="174708" indent="-174708">
              <a:buFont typeface="Wingdings" panose="05000000000000000000" pitchFamily="2" charset="2"/>
              <a:buChar char="Ø"/>
            </a:pPr>
            <a:endParaRPr lang="en-US" dirty="0"/>
          </a:p>
          <a:p>
            <a:pPr marL="174708" indent="-174708">
              <a:buFont typeface="Wingdings" panose="05000000000000000000" pitchFamily="2" charset="2"/>
              <a:buChar char="Ø"/>
            </a:pPr>
            <a:r>
              <a:rPr lang="en-US" dirty="0"/>
              <a:t>It can also be for a service member from the military, as they return from leave.   </a:t>
            </a:r>
            <a:r>
              <a:rPr lang="en-US" b="1" dirty="0"/>
              <a:t>A service member is the only benefit that allows 26 weeks of leave. </a:t>
            </a:r>
          </a:p>
          <a:p>
            <a:pPr marL="174708" indent="-174708">
              <a:buFont typeface="Wingdings" panose="05000000000000000000" pitchFamily="2" charset="2"/>
              <a:buChar char="Ø"/>
            </a:pPr>
            <a:endParaRPr lang="en-US" dirty="0"/>
          </a:p>
          <a:p>
            <a:r>
              <a:rPr lang="en-US" dirty="0"/>
              <a:t> </a:t>
            </a:r>
          </a:p>
        </p:txBody>
      </p:sp>
      <p:sp>
        <p:nvSpPr>
          <p:cNvPr id="4" name="Slide Number Placeholder 3"/>
          <p:cNvSpPr>
            <a:spLocks noGrp="1"/>
          </p:cNvSpPr>
          <p:nvPr>
            <p:ph type="sldNum" sz="quarter" idx="5"/>
          </p:nvPr>
        </p:nvSpPr>
        <p:spPr/>
        <p:txBody>
          <a:bodyPr/>
          <a:lstStyle/>
          <a:p>
            <a:fld id="{D8DFB6FF-2A28-4219-A368-D017E39AA04D}" type="slidenum">
              <a:rPr lang="en-US" smtClean="0"/>
              <a:t>6</a:t>
            </a:fld>
            <a:endParaRPr lang="en-US"/>
          </a:p>
        </p:txBody>
      </p:sp>
    </p:spTree>
    <p:extLst>
      <p:ext uri="{BB962C8B-B14F-4D97-AF65-F5344CB8AC3E}">
        <p14:creationId xmlns:p14="http://schemas.microsoft.com/office/powerpoint/2010/main" val="278405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Supervisor’s Duty to Report</a:t>
            </a:r>
          </a:p>
          <a:p>
            <a:endParaRPr lang="en-US" b="1" dirty="0"/>
          </a:p>
          <a:p>
            <a:pPr marL="174708" indent="-174708">
              <a:buFont typeface="Wingdings" panose="05000000000000000000" pitchFamily="2" charset="2"/>
              <a:buChar char="Ø"/>
            </a:pPr>
            <a:r>
              <a:rPr lang="en-US" dirty="0"/>
              <a:t>If you are a supervisor, it’s your duty to report an employee who may possibly have the need for FMLA.   In the event that you have an employee that has missed three consecutive days of work for a medical condition, you will need to report it directly to </a:t>
            </a:r>
            <a:r>
              <a:rPr lang="en-US" altLang="en-US" dirty="0">
                <a:latin typeface="Calibri" panose="020F0502020204030204" pitchFamily="34" charset="0"/>
                <a:hlinkClick r:id="rId3"/>
              </a:rPr>
              <a:t>fmla@nmsu.edu</a:t>
            </a:r>
            <a:r>
              <a:rPr lang="en-US" altLang="en-US" dirty="0">
                <a:latin typeface="Calibri" panose="020F0502020204030204" pitchFamily="34" charset="0"/>
              </a:rPr>
              <a:t> </a:t>
            </a:r>
            <a:r>
              <a:rPr lang="en-US" dirty="0"/>
              <a:t> </a:t>
            </a:r>
          </a:p>
          <a:p>
            <a:pPr marL="174708" indent="-174708">
              <a:buFont typeface="Wingdings" panose="05000000000000000000" pitchFamily="2" charset="2"/>
              <a:buChar char="Ø"/>
            </a:pPr>
            <a:r>
              <a:rPr lang="en-US" dirty="0"/>
              <a:t> Another scenario would be when an employee has missed work for their same health conditions or for a family members condition at multiple times, using SL/AL or LWOP.  </a:t>
            </a:r>
            <a:r>
              <a:rPr lang="en-US" b="1" dirty="0"/>
              <a:t>The days don’t need to be consecutive. </a:t>
            </a:r>
          </a:p>
          <a:p>
            <a:pPr marL="174708" indent="-174708">
              <a:buFont typeface="Wingdings" panose="05000000000000000000" pitchFamily="2" charset="2"/>
              <a:buChar char="Ø"/>
            </a:pPr>
            <a:endParaRPr lang="en-US" dirty="0"/>
          </a:p>
          <a:p>
            <a:pPr marL="174708" indent="-174708" defTabSz="931774">
              <a:buFont typeface="Wingdings" panose="05000000000000000000" pitchFamily="2" charset="2"/>
              <a:buChar char="Ø"/>
              <a:defRPr/>
            </a:pPr>
            <a:r>
              <a:rPr lang="en-US" dirty="0"/>
              <a:t>The supervisor will send an email to fmla@nmsu.edu and include employee’s name, and aggie ID, asking if benefit services will contact employee about FMLA. </a:t>
            </a:r>
          </a:p>
          <a:p>
            <a:pPr marL="174708" indent="-174708" defTabSz="931774">
              <a:buFont typeface="Wingdings" panose="05000000000000000000" pitchFamily="2" charset="2"/>
              <a:buChar char="Ø"/>
              <a:defRPr/>
            </a:pPr>
            <a:endParaRPr lang="en-US" dirty="0"/>
          </a:p>
          <a:p>
            <a:pPr marL="174708" indent="-174708" defTabSz="931774">
              <a:buFont typeface="Wingdings" panose="05000000000000000000" pitchFamily="2" charset="2"/>
              <a:buChar char="Ø"/>
              <a:defRPr/>
            </a:pPr>
            <a:r>
              <a:rPr lang="en-US" dirty="0"/>
              <a:t>We will review and respond to employee with their FMLA rights and responsibilities.  If eligible, we will invite the employee to submit a request </a:t>
            </a:r>
            <a:r>
              <a:rPr lang="en-US" sz="2000" dirty="0">
                <a:hlinkClick r:id="rId4"/>
              </a:rPr>
              <a:t>https://benefits.nmsu.edu/hr-benefits/leave-holidays1/fmla/request.html</a:t>
            </a:r>
            <a:endParaRPr lang="en-US" sz="2000" dirty="0"/>
          </a:p>
          <a:p>
            <a:pPr marL="174708" indent="-174708" defTabSz="931774">
              <a:buFont typeface="Wingdings" panose="05000000000000000000" pitchFamily="2" charset="2"/>
              <a:buChar char="Ø"/>
              <a:defRPr/>
            </a:pPr>
            <a:endParaRPr lang="en-US" dirty="0"/>
          </a:p>
          <a:p>
            <a:pPr marL="174708" indent="-174708" defTabSz="931774">
              <a:buFont typeface="Wingdings" panose="05000000000000000000" pitchFamily="2" charset="2"/>
              <a:buChar char="Ø"/>
              <a:defRPr/>
            </a:pPr>
            <a:endParaRPr lang="en-US" dirty="0"/>
          </a:p>
          <a:p>
            <a:pPr defTabSz="931774">
              <a:defRPr/>
            </a:pPr>
            <a:r>
              <a:rPr lang="en-US" dirty="0"/>
              <a:t>   </a:t>
            </a:r>
          </a:p>
          <a:p>
            <a:pPr marL="174708" indent="-174708">
              <a:buFont typeface="Wingdings" panose="05000000000000000000" pitchFamily="2" charset="2"/>
              <a:buChar char="Ø"/>
            </a:pPr>
            <a:endParaRPr lang="en-US" dirty="0"/>
          </a:p>
          <a:p>
            <a:pPr marL="174708" indent="-174708">
              <a:buFont typeface="Wingdings" panose="05000000000000000000" pitchFamily="2" charset="2"/>
              <a:buChar char="Ø"/>
            </a:pPr>
            <a:endParaRPr lang="en-US" dirty="0"/>
          </a:p>
          <a:p>
            <a:endParaRPr lang="en-US" b="1" dirty="0"/>
          </a:p>
        </p:txBody>
      </p:sp>
      <p:sp>
        <p:nvSpPr>
          <p:cNvPr id="4" name="Slide Number Placeholder 3"/>
          <p:cNvSpPr>
            <a:spLocks noGrp="1"/>
          </p:cNvSpPr>
          <p:nvPr>
            <p:ph type="sldNum" sz="quarter" idx="5"/>
          </p:nvPr>
        </p:nvSpPr>
        <p:spPr/>
        <p:txBody>
          <a:bodyPr/>
          <a:lstStyle/>
          <a:p>
            <a:fld id="{D8DFB6FF-2A28-4219-A368-D017E39AA04D}" type="slidenum">
              <a:rPr lang="en-US" smtClean="0"/>
              <a:t>7</a:t>
            </a:fld>
            <a:endParaRPr lang="en-US"/>
          </a:p>
        </p:txBody>
      </p:sp>
    </p:spTree>
    <p:extLst>
      <p:ext uri="{BB962C8B-B14F-4D97-AF65-F5344CB8AC3E}">
        <p14:creationId xmlns:p14="http://schemas.microsoft.com/office/powerpoint/2010/main" val="245542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if anyone needs more time to copy websites and emails</a:t>
            </a:r>
          </a:p>
          <a:p>
            <a:endParaRPr lang="en-US" b="1" dirty="0"/>
          </a:p>
          <a:p>
            <a:r>
              <a:rPr lang="en-US" b="1" dirty="0"/>
              <a:t>****This would be a good time to copy &amp; paste websites in chat for those who want link****</a:t>
            </a:r>
          </a:p>
        </p:txBody>
      </p:sp>
      <p:sp>
        <p:nvSpPr>
          <p:cNvPr id="4" name="Slide Number Placeholder 3"/>
          <p:cNvSpPr>
            <a:spLocks noGrp="1"/>
          </p:cNvSpPr>
          <p:nvPr>
            <p:ph type="sldNum" sz="quarter" idx="5"/>
          </p:nvPr>
        </p:nvSpPr>
        <p:spPr/>
        <p:txBody>
          <a:bodyPr/>
          <a:lstStyle/>
          <a:p>
            <a:fld id="{D8DFB6FF-2A28-4219-A368-D017E39AA04D}" type="slidenum">
              <a:rPr lang="en-US" smtClean="0"/>
              <a:t>8</a:t>
            </a:fld>
            <a:endParaRPr lang="en-US"/>
          </a:p>
        </p:txBody>
      </p:sp>
    </p:spTree>
    <p:extLst>
      <p:ext uri="{BB962C8B-B14F-4D97-AF65-F5344CB8AC3E}">
        <p14:creationId xmlns:p14="http://schemas.microsoft.com/office/powerpoint/2010/main" val="365948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General Pay Information</a:t>
            </a:r>
          </a:p>
          <a:p>
            <a:endParaRPr lang="en-US" sz="1400" b="1" dirty="0"/>
          </a:p>
          <a:p>
            <a:pPr marL="291179" indent="-291179">
              <a:buFont typeface="Wingdings" panose="05000000000000000000" pitchFamily="2" charset="2"/>
              <a:buChar char="Ø"/>
            </a:pPr>
            <a:r>
              <a:rPr lang="en-US" sz="1400" b="1" dirty="0"/>
              <a:t>Our paydays are semi-monthly, which are the 15</a:t>
            </a:r>
            <a:r>
              <a:rPr lang="en-US" sz="1400" b="1" baseline="30000" dirty="0"/>
              <a:t>th</a:t>
            </a:r>
            <a:r>
              <a:rPr lang="en-US" sz="1400" b="1" dirty="0"/>
              <a:t> and the 30</a:t>
            </a:r>
            <a:r>
              <a:rPr lang="en-US" sz="1400" b="1" baseline="30000" dirty="0"/>
              <a:t>th</a:t>
            </a:r>
            <a:r>
              <a:rPr lang="en-US" sz="1400" b="1" dirty="0"/>
              <a:t> or last working day of the month.  If payday’s falls on a weekend, your pay day will be that Friday before. </a:t>
            </a:r>
          </a:p>
          <a:p>
            <a:pPr marL="291179" indent="-291179">
              <a:buFont typeface="Wingdings" panose="05000000000000000000" pitchFamily="2" charset="2"/>
              <a:buChar char="Ø"/>
            </a:pPr>
            <a:r>
              <a:rPr lang="en-US" sz="1400" b="1" dirty="0"/>
              <a:t>We have non-exempt employees and exempt employees.</a:t>
            </a:r>
          </a:p>
          <a:p>
            <a:pPr marL="291179" indent="-291179">
              <a:buFont typeface="Wingdings" panose="05000000000000000000" pitchFamily="2" charset="2"/>
              <a:buChar char="Ø"/>
            </a:pPr>
            <a:r>
              <a:rPr lang="en-US" sz="1400" b="1" dirty="0"/>
              <a:t>The non-exempt employee’s are hourly and paid on a pay period lag (give example). </a:t>
            </a:r>
          </a:p>
          <a:p>
            <a:pPr marL="291179" indent="-291179">
              <a:buFont typeface="Wingdings" panose="05000000000000000000" pitchFamily="2" charset="2"/>
              <a:buChar char="Ø"/>
            </a:pPr>
            <a:r>
              <a:rPr lang="en-US" sz="1400" b="1" dirty="0"/>
              <a:t>Exempt employee are salaried and paid current (give example). </a:t>
            </a:r>
          </a:p>
          <a:p>
            <a:pPr marL="291179" indent="-291179">
              <a:buFont typeface="Wingdings" panose="05000000000000000000" pitchFamily="2" charset="2"/>
              <a:buChar char="Ø"/>
            </a:pPr>
            <a:r>
              <a:rPr lang="en-US" sz="1400" b="1" dirty="0"/>
              <a:t>Direct deposit is also highly recommended.  It’s your responsibility to set up your direct deposit through my.NMSU.edu.  You will click employee tab, pay information, employee tab and find direct deposit allocation and set up your bank account information (show a quick navigation). </a:t>
            </a:r>
          </a:p>
          <a:p>
            <a:pPr marL="291179" indent="-291179">
              <a:buFont typeface="Wingdings" panose="05000000000000000000" pitchFamily="2" charset="2"/>
              <a:buChar char="Ø"/>
            </a:pPr>
            <a:r>
              <a:rPr lang="en-US" sz="1400" b="1" dirty="0"/>
              <a:t>The day before each pay period, you will  receive your pay stub via email.  To open your pay stub, you will enter the first 4 letters of your last name and the last 4 numbers of your SSN (all lower case).  If your last name only has 3 letters, then you will only use the 3 letters. </a:t>
            </a:r>
          </a:p>
          <a:p>
            <a:pPr marL="291179" indent="-291179">
              <a:buFont typeface="Wingdings" panose="05000000000000000000" pitchFamily="2" charset="2"/>
              <a:buChar char="Ø"/>
            </a:pPr>
            <a:endParaRPr lang="en-US" sz="14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9</a:t>
            </a:fld>
            <a:endParaRPr lang="en-US"/>
          </a:p>
        </p:txBody>
      </p:sp>
    </p:spTree>
    <p:extLst>
      <p:ext uri="{BB962C8B-B14F-4D97-AF65-F5344CB8AC3E}">
        <p14:creationId xmlns:p14="http://schemas.microsoft.com/office/powerpoint/2010/main" val="120341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Time and Leave Reporting</a:t>
            </a:r>
          </a:p>
          <a:p>
            <a:pPr marL="291179" indent="-291179">
              <a:buFont typeface="Wingdings" panose="05000000000000000000" pitchFamily="2" charset="2"/>
              <a:buChar char="Ø"/>
            </a:pPr>
            <a:endParaRPr lang="en-US" sz="1400" b="1" dirty="0"/>
          </a:p>
          <a:p>
            <a:pPr marL="291179" indent="-291179">
              <a:buFont typeface="Wingdings" panose="05000000000000000000" pitchFamily="2" charset="2"/>
              <a:buChar char="Ø"/>
            </a:pPr>
            <a:r>
              <a:rPr lang="en-US" sz="1400" b="1" dirty="0"/>
              <a:t>It’s important that you submit your timesheet on time (due 4 days after pay period ends), because you may run the risk of not being paid on time.  If for any reason you miss the electronic submission of your timesheet, you will have one more opportunity to get it turned in with a paper timesheet.  You will list your hours and have your supervisor sign off and submit directly to payroll. </a:t>
            </a:r>
          </a:p>
          <a:p>
            <a:pPr marL="291179" indent="-291179">
              <a:buFont typeface="Wingdings" panose="05000000000000000000" pitchFamily="2" charset="2"/>
              <a:buChar char="Ø"/>
            </a:pPr>
            <a:r>
              <a:rPr lang="en-US" sz="1400" b="1" dirty="0"/>
              <a:t>Our non-exempt employees will submit a timesheet every pay period. When your paid on the 15</a:t>
            </a:r>
            <a:r>
              <a:rPr lang="en-US" sz="1400" b="1" baseline="30000" dirty="0"/>
              <a:t>th</a:t>
            </a:r>
            <a:r>
              <a:rPr lang="en-US" sz="1400" b="1" dirty="0"/>
              <a:t> of the month, you’re being paid for the 16</a:t>
            </a:r>
            <a:r>
              <a:rPr lang="en-US" sz="1400" b="1" baseline="30000" dirty="0"/>
              <a:t>th</a:t>
            </a:r>
            <a:r>
              <a:rPr lang="en-US" sz="1400" b="1" dirty="0"/>
              <a:t> -31</a:t>
            </a:r>
            <a:r>
              <a:rPr lang="en-US" sz="1400" b="1" baseline="30000" dirty="0"/>
              <a:t>st</a:t>
            </a:r>
            <a:r>
              <a:rPr lang="en-US" sz="1400" b="1" dirty="0"/>
              <a:t> of the previous month. </a:t>
            </a:r>
          </a:p>
          <a:p>
            <a:pPr marL="291179" indent="-291179">
              <a:buFont typeface="Wingdings" panose="05000000000000000000" pitchFamily="2" charset="2"/>
              <a:buChar char="Ø"/>
            </a:pPr>
            <a:r>
              <a:rPr lang="en-US" sz="1400" b="1" dirty="0"/>
              <a:t>It’s important that you submit your timesheet on time, because you may run the risk of not being paid on time.  If for any reason you miss the electronic submission of your timesheet, you will have one more opportunity to get it turned in with a paper timesheet.</a:t>
            </a:r>
          </a:p>
          <a:p>
            <a:pPr marL="291179" indent="-291179" defTabSz="931774">
              <a:buFont typeface="Wingdings" panose="05000000000000000000" pitchFamily="2" charset="2"/>
              <a:buChar char="Ø"/>
              <a:defRPr/>
            </a:pPr>
            <a:r>
              <a:rPr lang="en-US" sz="1400" b="1" dirty="0"/>
              <a:t>You will list your hours and have your supervisor sign off and submit directly to payroll.  </a:t>
            </a:r>
            <a:r>
              <a:rPr lang="en-US" sz="1400" b="1" u="sng" dirty="0">
                <a:solidFill>
                  <a:srgbClr val="FF0000"/>
                </a:solidFill>
              </a:rPr>
              <a:t>Payroll will only give you one day </a:t>
            </a:r>
            <a:r>
              <a:rPr lang="en-US" sz="1400" b="1" dirty="0"/>
              <a:t>to get it to them for processing, as it will be entered manually.  If you miss the electronic and paper timesheet deadline, you will have to wait until next pay period to be paid. </a:t>
            </a:r>
          </a:p>
          <a:p>
            <a:pPr marL="291179" indent="-291179" defTabSz="931774">
              <a:buFont typeface="Wingdings" panose="05000000000000000000" pitchFamily="2" charset="2"/>
              <a:buChar char="Ø"/>
              <a:defRPr/>
            </a:pPr>
            <a:r>
              <a:rPr lang="en-US" sz="1400" b="1" dirty="0"/>
              <a:t>For our exempt (salaried) employees, you will not submit a time sheet, but will need to submit a leave report at the end of each month, and no later than the 10</a:t>
            </a:r>
            <a:r>
              <a:rPr lang="en-US" sz="1400" b="1" baseline="30000" dirty="0"/>
              <a:t>th</a:t>
            </a:r>
            <a:r>
              <a:rPr lang="en-US" sz="1400" b="1" dirty="0"/>
              <a:t> of the following month.  You will still need to send your leave, even though you had zero hours.  This will not affect your pay, as your salary will always remain the same each month. </a:t>
            </a:r>
          </a:p>
          <a:p>
            <a:pPr marL="291179" indent="-291179" defTabSz="931774">
              <a:buFont typeface="Wingdings" panose="05000000000000000000" pitchFamily="2" charset="2"/>
              <a:buChar char="Ø"/>
              <a:defRPr/>
            </a:pPr>
            <a:endParaRPr lang="en-US" sz="1400" b="1" dirty="0"/>
          </a:p>
          <a:p>
            <a:pPr marL="291179" indent="-291179" defTabSz="931774">
              <a:buFont typeface="Wingdings" panose="05000000000000000000" pitchFamily="2" charset="2"/>
              <a:buChar char="Ø"/>
              <a:defRPr/>
            </a:pPr>
            <a:endParaRPr lang="en-US" sz="1400" b="1" dirty="0"/>
          </a:p>
          <a:p>
            <a:pPr marL="291179" indent="-291179" defTabSz="931774">
              <a:buFont typeface="Wingdings" panose="05000000000000000000" pitchFamily="2" charset="2"/>
              <a:buChar char="Ø"/>
              <a:defRPr/>
            </a:pPr>
            <a:endParaRPr lang="en-US" sz="1400" b="1" dirty="0"/>
          </a:p>
          <a:p>
            <a:pPr marL="291179" indent="-291179">
              <a:buFont typeface="Wingdings" panose="05000000000000000000" pitchFamily="2" charset="2"/>
              <a:buChar char="Ø"/>
            </a:pPr>
            <a:endParaRPr lang="en-US" sz="1400" b="1" dirty="0"/>
          </a:p>
          <a:p>
            <a:pPr marL="291179" indent="-291179">
              <a:buFont typeface="Wingdings" panose="05000000000000000000" pitchFamily="2" charset="2"/>
              <a:buChar char="Ø"/>
            </a:pPr>
            <a:endParaRPr lang="en-US" sz="1400" b="1" dirty="0"/>
          </a:p>
          <a:p>
            <a:pPr marL="291179" indent="-291179">
              <a:buFont typeface="Wingdings" panose="05000000000000000000" pitchFamily="2" charset="2"/>
              <a:buChar char="Ø"/>
            </a:pPr>
            <a:endParaRPr lang="en-US" sz="1400" b="1" dirty="0"/>
          </a:p>
        </p:txBody>
      </p:sp>
      <p:sp>
        <p:nvSpPr>
          <p:cNvPr id="4" name="Slide Number Placeholder 3"/>
          <p:cNvSpPr>
            <a:spLocks noGrp="1"/>
          </p:cNvSpPr>
          <p:nvPr>
            <p:ph type="sldNum" sz="quarter" idx="5"/>
          </p:nvPr>
        </p:nvSpPr>
        <p:spPr/>
        <p:txBody>
          <a:bodyPr/>
          <a:lstStyle/>
          <a:p>
            <a:fld id="{D8DFB6FF-2A28-4219-A368-D017E39AA04D}" type="slidenum">
              <a:rPr lang="en-US" smtClean="0"/>
              <a:t>10</a:t>
            </a:fld>
            <a:endParaRPr lang="en-US"/>
          </a:p>
        </p:txBody>
      </p:sp>
    </p:spTree>
    <p:extLst>
      <p:ext uri="{BB962C8B-B14F-4D97-AF65-F5344CB8AC3E}">
        <p14:creationId xmlns:p14="http://schemas.microsoft.com/office/powerpoint/2010/main" val="3012348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4969"/>
            <a:ext cx="77724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152971"/>
            <a:ext cx="6858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grpSp>
        <p:nvGrpSpPr>
          <p:cNvPr id="14" name="Group 13">
            <a:extLst>
              <a:ext uri="{FF2B5EF4-FFF2-40B4-BE49-F238E27FC236}">
                <a16:creationId xmlns:a16="http://schemas.microsoft.com/office/drawing/2014/main" id="{7723A08E-5580-974A-9F20-13A6DCBBB8B2}"/>
              </a:ext>
            </a:extLst>
          </p:cNvPr>
          <p:cNvGrpSpPr/>
          <p:nvPr userDrawn="1"/>
        </p:nvGrpSpPr>
        <p:grpSpPr>
          <a:xfrm>
            <a:off x="3935433" y="4652315"/>
            <a:ext cx="1280511" cy="1397714"/>
            <a:chOff x="2751337" y="1414797"/>
            <a:chExt cx="1865562" cy="2036314"/>
          </a:xfrm>
        </p:grpSpPr>
        <p:sp>
          <p:nvSpPr>
            <p:cNvPr id="9" name="Rectangle 8">
              <a:extLst>
                <a:ext uri="{FF2B5EF4-FFF2-40B4-BE49-F238E27FC236}">
                  <a16:creationId xmlns:a16="http://schemas.microsoft.com/office/drawing/2014/main" id="{761A4E3E-3863-6443-A774-1878C228FB09}"/>
                </a:ext>
              </a:extLst>
            </p:cNvPr>
            <p:cNvSpPr/>
            <p:nvPr userDrawn="1"/>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 name="Picture 7">
              <a:extLst>
                <a:ext uri="{FF2B5EF4-FFF2-40B4-BE49-F238E27FC236}">
                  <a16:creationId xmlns:a16="http://schemas.microsoft.com/office/drawing/2014/main" id="{6B058983-82B9-E54D-AEC7-441D8B758C5E}"/>
                </a:ext>
              </a:extLst>
            </p:cNvPr>
            <p:cNvPicPr>
              <a:picLocks noChangeAspect="1"/>
            </p:cNvPicPr>
            <p:nvPr userDrawn="1"/>
          </p:nvPicPr>
          <p:blipFill>
            <a:blip r:embed="rId3"/>
            <a:stretch>
              <a:fillRect/>
            </a:stretch>
          </p:blipFill>
          <p:spPr>
            <a:xfrm>
              <a:off x="3009900" y="1676401"/>
              <a:ext cx="1341129" cy="1504682"/>
            </a:xfrm>
            <a:prstGeom prst="rect">
              <a:avLst/>
            </a:prstGeom>
          </p:spPr>
        </p:pic>
      </p:grpSp>
      <p:pic>
        <p:nvPicPr>
          <p:cNvPr id="17" name="Picture 16">
            <a:extLst>
              <a:ext uri="{FF2B5EF4-FFF2-40B4-BE49-F238E27FC236}">
                <a16:creationId xmlns:a16="http://schemas.microsoft.com/office/drawing/2014/main" id="{DE2E2459-DAC3-8641-AC87-20628A2AEF2A}"/>
              </a:ext>
            </a:extLst>
          </p:cNvPr>
          <p:cNvPicPr>
            <a:picLocks noChangeAspect="1"/>
          </p:cNvPicPr>
          <p:nvPr userDrawn="1"/>
        </p:nvPicPr>
        <p:blipFill>
          <a:blip r:embed="rId4"/>
          <a:stretch>
            <a:fillRect/>
          </a:stretch>
        </p:blipFill>
        <p:spPr>
          <a:xfrm>
            <a:off x="2496657" y="6155539"/>
            <a:ext cx="4136835" cy="590976"/>
          </a:xfrm>
          <a:prstGeom prst="rect">
            <a:avLst/>
          </a:prstGeom>
        </p:spPr>
      </p:pic>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227482" y="3009500"/>
            <a:ext cx="4675187" cy="334963"/>
          </a:xfrm>
        </p:spPr>
        <p:txBody>
          <a:bodyPr>
            <a:no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685800" y="3470501"/>
            <a:ext cx="3713203"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4731145" y="3470501"/>
            <a:ext cx="3713203"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9" name="Straight Connector 18">
            <a:extLst>
              <a:ext uri="{FF2B5EF4-FFF2-40B4-BE49-F238E27FC236}">
                <a16:creationId xmlns:a16="http://schemas.microsoft.com/office/drawing/2014/main" id="{5179D0B7-8287-5C4F-BABF-8970B3680353}"/>
              </a:ext>
            </a:extLst>
          </p:cNvPr>
          <p:cNvCxnSpPr/>
          <p:nvPr userDrawn="1"/>
        </p:nvCxnSpPr>
        <p:spPr>
          <a:xfrm>
            <a:off x="4567604" y="3444125"/>
            <a:ext cx="0" cy="70584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2734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5252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3474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62731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55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7029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580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2DA42E-E29E-8442-94C1-AC54D70DD518}"/>
              </a:ext>
            </a:extLst>
          </p:cNvPr>
          <p:cNvSpPr>
            <a:spLocks noGrp="1"/>
          </p:cNvSpPr>
          <p:nvPr>
            <p:ph type="body" sz="quarter" idx="10" hasCustomPrompt="1"/>
          </p:nvPr>
        </p:nvSpPr>
        <p:spPr>
          <a:xfrm>
            <a:off x="615413" y="2107018"/>
            <a:ext cx="7887058" cy="480131"/>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a16="http://schemas.microsoft.com/office/drawing/2014/main" id="{62B999D7-A76D-B741-B745-30280A6B16D7}"/>
              </a:ext>
            </a:extLst>
          </p:cNvPr>
          <p:cNvSpPr>
            <a:spLocks noGrp="1"/>
          </p:cNvSpPr>
          <p:nvPr>
            <p:ph type="body" sz="quarter" idx="11" hasCustomPrompt="1"/>
          </p:nvPr>
        </p:nvSpPr>
        <p:spPr>
          <a:xfrm>
            <a:off x="615413" y="2604237"/>
            <a:ext cx="7887058" cy="480131"/>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a16="http://schemas.microsoft.com/office/drawing/2014/main" id="{5CA1FD1C-6FE7-DD48-9178-AFF6A8C55535}"/>
              </a:ext>
            </a:extLst>
          </p:cNvPr>
          <p:cNvSpPr>
            <a:spLocks noGrp="1"/>
          </p:cNvSpPr>
          <p:nvPr>
            <p:ph type="body" sz="quarter" idx="12" hasCustomPrompt="1"/>
          </p:nvPr>
        </p:nvSpPr>
        <p:spPr>
          <a:xfrm>
            <a:off x="615413" y="3101456"/>
            <a:ext cx="7887058" cy="480131"/>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a16="http://schemas.microsoft.com/office/drawing/2014/main" id="{56EF9B5F-920F-8E4F-872D-C4D4C2C60FF5}"/>
              </a:ext>
            </a:extLst>
          </p:cNvPr>
          <p:cNvSpPr>
            <a:spLocks noGrp="1"/>
          </p:cNvSpPr>
          <p:nvPr>
            <p:ph type="body" sz="quarter" idx="13" hasCustomPrompt="1"/>
          </p:nvPr>
        </p:nvSpPr>
        <p:spPr>
          <a:xfrm>
            <a:off x="615413" y="3598675"/>
            <a:ext cx="7887058" cy="480131"/>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a16="http://schemas.microsoft.com/office/drawing/2014/main" id="{B0EB2389-F780-2D4A-B2A3-2E10B3549B02}"/>
              </a:ext>
            </a:extLst>
          </p:cNvPr>
          <p:cNvSpPr>
            <a:spLocks noGrp="1"/>
          </p:cNvSpPr>
          <p:nvPr>
            <p:ph type="body" sz="quarter" idx="14" hasCustomPrompt="1"/>
          </p:nvPr>
        </p:nvSpPr>
        <p:spPr>
          <a:xfrm>
            <a:off x="615413" y="4095894"/>
            <a:ext cx="7887058" cy="480131"/>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a16="http://schemas.microsoft.com/office/drawing/2014/main" id="{85444114-988B-6D44-B79C-537507DF2B60}"/>
              </a:ext>
            </a:extLst>
          </p:cNvPr>
          <p:cNvSpPr>
            <a:spLocks noGrp="1"/>
          </p:cNvSpPr>
          <p:nvPr>
            <p:ph type="body" sz="quarter" idx="15" hasCustomPrompt="1"/>
          </p:nvPr>
        </p:nvSpPr>
        <p:spPr>
          <a:xfrm>
            <a:off x="615413" y="4593115"/>
            <a:ext cx="7887058" cy="480131"/>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a16="http://schemas.microsoft.com/office/drawing/2014/main" id="{F1ED535D-CF14-414F-994D-2D6881DC565E}"/>
              </a:ext>
            </a:extLst>
          </p:cNvPr>
          <p:cNvSpPr txBox="1"/>
          <p:nvPr userDrawn="1"/>
        </p:nvSpPr>
        <p:spPr>
          <a:xfrm>
            <a:off x="615413" y="978794"/>
            <a:ext cx="6081601" cy="707886"/>
          </a:xfrm>
          <a:prstGeom prst="rect">
            <a:avLst/>
          </a:prstGeom>
          <a:noFill/>
        </p:spPr>
        <p:txBody>
          <a:bodyPr wrap="square" rtlCol="0">
            <a:spAutoFit/>
          </a:bodyPr>
          <a:lstStyle/>
          <a:p>
            <a:r>
              <a:rPr lang="en-US" sz="4000" b="1" dirty="0">
                <a:solidFill>
                  <a:schemeClr val="tx2"/>
                </a:solidFill>
                <a:latin typeface="Tahoma" panose="020B060403050404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220851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61765"/>
            <a:ext cx="77724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143000" y="3149767"/>
            <a:ext cx="6858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401466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0" y="0"/>
            <a:ext cx="3293390" cy="6858000"/>
          </a:xfrm>
        </p:spPr>
        <p:txBody>
          <a:bodyPr/>
          <a:lstStyle/>
          <a:p>
            <a:endParaRPr lang="en-US" dirty="0"/>
          </a:p>
        </p:txBody>
      </p:sp>
      <p:sp>
        <p:nvSpPr>
          <p:cNvPr id="16" name="Rectangle 15">
            <a:extLst>
              <a:ext uri="{FF2B5EF4-FFF2-40B4-BE49-F238E27FC236}">
                <a16:creationId xmlns:a16="http://schemas.microsoft.com/office/drawing/2014/main" id="{21CD90CA-AF2E-8449-8E84-D6C56326C15A}"/>
              </a:ext>
            </a:extLst>
          </p:cNvPr>
          <p:cNvSpPr/>
          <p:nvPr userDrawn="1"/>
        </p:nvSpPr>
        <p:spPr>
          <a:xfrm>
            <a:off x="3293390" y="0"/>
            <a:ext cx="58506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D5B3CF-5810-EF40-8451-52B286E53328}"/>
              </a:ext>
            </a:extLst>
          </p:cNvPr>
          <p:cNvSpPr/>
          <p:nvPr userDrawn="1"/>
        </p:nvSpPr>
        <p:spPr>
          <a:xfrm>
            <a:off x="3180194" y="0"/>
            <a:ext cx="3321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3909547" y="510441"/>
            <a:ext cx="5025224" cy="1080247"/>
          </a:xfrm>
        </p:spPr>
        <p:txBody>
          <a:bodyPr anchor="t" anchorCtr="0">
            <a:noAutofit/>
          </a:bodyPr>
          <a:lstStyle>
            <a:lvl1pPr algn="ctr">
              <a:defRPr sz="4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4405586" y="1598800"/>
            <a:ext cx="4135996"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4567131" y="2494695"/>
            <a:ext cx="3812907"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4565556" y="2932976"/>
            <a:ext cx="3713203"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565554" y="3865608"/>
            <a:ext cx="3713203"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userDrawn="1"/>
        </p:nvCxnSpPr>
        <p:spPr>
          <a:xfrm flipH="1">
            <a:off x="5186167" y="3706773"/>
            <a:ext cx="2471979"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22" name="Group 21">
            <a:extLst>
              <a:ext uri="{FF2B5EF4-FFF2-40B4-BE49-F238E27FC236}">
                <a16:creationId xmlns:a16="http://schemas.microsoft.com/office/drawing/2014/main" id="{0890BD78-482F-D343-961A-6459515353AC}"/>
              </a:ext>
            </a:extLst>
          </p:cNvPr>
          <p:cNvGrpSpPr/>
          <p:nvPr userDrawn="1"/>
        </p:nvGrpSpPr>
        <p:grpSpPr>
          <a:xfrm>
            <a:off x="5698527" y="4677191"/>
            <a:ext cx="1280511" cy="1397714"/>
            <a:chOff x="2751337" y="1414797"/>
            <a:chExt cx="1865562" cy="2036314"/>
          </a:xfrm>
        </p:grpSpPr>
        <p:sp>
          <p:nvSpPr>
            <p:cNvPr id="23" name="Rectangle 22">
              <a:extLst>
                <a:ext uri="{FF2B5EF4-FFF2-40B4-BE49-F238E27FC236}">
                  <a16:creationId xmlns:a16="http://schemas.microsoft.com/office/drawing/2014/main" id="{6134C9D2-F181-4C45-B545-235CFCE5E0F1}"/>
                </a:ext>
              </a:extLst>
            </p:cNvPr>
            <p:cNvSpPr/>
            <p:nvPr userDrawn="1"/>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4" name="Picture 23">
              <a:extLst>
                <a:ext uri="{FF2B5EF4-FFF2-40B4-BE49-F238E27FC236}">
                  <a16:creationId xmlns:a16="http://schemas.microsoft.com/office/drawing/2014/main" id="{9102EFCB-ACAA-074A-A648-9552C9B50D91}"/>
                </a:ext>
              </a:extLst>
            </p:cNvPr>
            <p:cNvPicPr>
              <a:picLocks noChangeAspect="1"/>
            </p:cNvPicPr>
            <p:nvPr userDrawn="1"/>
          </p:nvPicPr>
          <p:blipFill>
            <a:blip r:embed="rId2"/>
            <a:stretch>
              <a:fillRect/>
            </a:stretch>
          </p:blipFill>
          <p:spPr>
            <a:xfrm>
              <a:off x="3009900" y="1676401"/>
              <a:ext cx="1341129" cy="1504682"/>
            </a:xfrm>
            <a:prstGeom prst="rect">
              <a:avLst/>
            </a:prstGeom>
          </p:spPr>
        </p:pic>
      </p:grpSp>
      <p:pic>
        <p:nvPicPr>
          <p:cNvPr id="25" name="Picture 24">
            <a:extLst>
              <a:ext uri="{FF2B5EF4-FFF2-40B4-BE49-F238E27FC236}">
                <a16:creationId xmlns:a16="http://schemas.microsoft.com/office/drawing/2014/main" id="{D4877857-AAAD-1C4D-A41E-9755A9968A80}"/>
              </a:ext>
            </a:extLst>
          </p:cNvPr>
          <p:cNvPicPr>
            <a:picLocks noChangeAspect="1"/>
          </p:cNvPicPr>
          <p:nvPr userDrawn="1"/>
        </p:nvPicPr>
        <p:blipFill>
          <a:blip r:embed="rId3"/>
          <a:stretch>
            <a:fillRect/>
          </a:stretch>
        </p:blipFill>
        <p:spPr>
          <a:xfrm>
            <a:off x="4259751" y="6180415"/>
            <a:ext cx="4136835" cy="590976"/>
          </a:xfrm>
          <a:prstGeom prst="rect">
            <a:avLst/>
          </a:prstGeom>
        </p:spPr>
      </p:pic>
    </p:spTree>
    <p:extLst>
      <p:ext uri="{BB962C8B-B14F-4D97-AF65-F5344CB8AC3E}">
        <p14:creationId xmlns:p14="http://schemas.microsoft.com/office/powerpoint/2010/main" val="127312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entation Title 2">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userDrawn="1"/>
        </p:nvSpPr>
        <p:spPr>
          <a:xfrm>
            <a:off x="0" y="5029201"/>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2C22CA-A301-B947-A12B-4D19A5523A3C}"/>
              </a:ext>
            </a:extLst>
          </p:cNvPr>
          <p:cNvPicPr>
            <a:picLocks noChangeAspect="1"/>
          </p:cNvPicPr>
          <p:nvPr userDrawn="1"/>
        </p:nvPicPr>
        <p:blipFill>
          <a:blip r:embed="rId2"/>
          <a:stretch>
            <a:fillRect/>
          </a:stretch>
        </p:blipFill>
        <p:spPr>
          <a:xfrm>
            <a:off x="2564666" y="6254112"/>
            <a:ext cx="4014669" cy="430143"/>
          </a:xfrm>
          <a:prstGeom prst="rect">
            <a:avLst/>
          </a:prstGeom>
        </p:spPr>
      </p:pic>
      <p:grpSp>
        <p:nvGrpSpPr>
          <p:cNvPr id="8" name="Group 7">
            <a:extLst>
              <a:ext uri="{FF2B5EF4-FFF2-40B4-BE49-F238E27FC236}">
                <a16:creationId xmlns:a16="http://schemas.microsoft.com/office/drawing/2014/main" id="{F4CAF640-BC6F-D54E-A4B2-4DE45C7366A1}"/>
              </a:ext>
            </a:extLst>
          </p:cNvPr>
          <p:cNvGrpSpPr/>
          <p:nvPr userDrawn="1"/>
        </p:nvGrpSpPr>
        <p:grpSpPr>
          <a:xfrm>
            <a:off x="3762709" y="4321053"/>
            <a:ext cx="1618581" cy="1766727"/>
            <a:chOff x="2751337" y="1414797"/>
            <a:chExt cx="1865562" cy="2036314"/>
          </a:xfrm>
        </p:grpSpPr>
        <p:sp>
          <p:nvSpPr>
            <p:cNvPr id="9" name="Rectangle 8">
              <a:extLst>
                <a:ext uri="{FF2B5EF4-FFF2-40B4-BE49-F238E27FC236}">
                  <a16:creationId xmlns:a16="http://schemas.microsoft.com/office/drawing/2014/main" id="{6DC2A1CC-6104-A345-BE0E-BF09376647A1}"/>
                </a:ext>
              </a:extLst>
            </p:cNvPr>
            <p:cNvSpPr/>
            <p:nvPr userDrawn="1"/>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172D42F1-415C-A142-845D-431F0FE0EBE7}"/>
                </a:ext>
              </a:extLst>
            </p:cNvPr>
            <p:cNvPicPr>
              <a:picLocks noChangeAspect="1"/>
            </p:cNvPicPr>
            <p:nvPr userDrawn="1"/>
          </p:nvPicPr>
          <p:blipFill>
            <a:blip r:embed="rId3"/>
            <a:stretch>
              <a:fillRect/>
            </a:stretch>
          </p:blipFill>
          <p:spPr>
            <a:xfrm>
              <a:off x="3009900" y="1676401"/>
              <a:ext cx="1341129" cy="1504682"/>
            </a:xfrm>
            <a:prstGeom prst="rect">
              <a:avLst/>
            </a:prstGeom>
          </p:spPr>
        </p:pic>
      </p:gr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685800" y="476995"/>
            <a:ext cx="77724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143000" y="1964997"/>
            <a:ext cx="6858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227482" y="2816315"/>
            <a:ext cx="4675187"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85800" y="3277316"/>
            <a:ext cx="3713203"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731145" y="3277316"/>
            <a:ext cx="3713203"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p:nvPr userDrawn="1"/>
        </p:nvCxnSpPr>
        <p:spPr>
          <a:xfrm>
            <a:off x="4567604" y="3263889"/>
            <a:ext cx="0" cy="70584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6091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Divider Slide 2</a:t>
            </a:r>
          </a:p>
        </p:txBody>
      </p:sp>
      <p:sp>
        <p:nvSpPr>
          <p:cNvPr id="3" name="Text Placeholder 2"/>
          <p:cNvSpPr>
            <a:spLocks noGrp="1"/>
          </p:cNvSpPr>
          <p:nvPr>
            <p:ph type="body" idx="1" hasCustomPrompt="1"/>
          </p:nvPr>
        </p:nvSpPr>
        <p:spPr>
          <a:xfrm>
            <a:off x="623888" y="4589464"/>
            <a:ext cx="7886700" cy="7365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70180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62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11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317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674103" y="690563"/>
            <a:ext cx="3560763" cy="4267200"/>
          </a:xfrm>
        </p:spPr>
        <p:txBody>
          <a:bodyPr/>
          <a:lstStyle/>
          <a:p>
            <a:endParaRPr lang="en-US"/>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4957345" y="690563"/>
            <a:ext cx="3560763" cy="4267200"/>
          </a:xfrm>
        </p:spPr>
        <p:txBody>
          <a:bodyPr/>
          <a:lstStyle/>
          <a:p>
            <a:endParaRPr lang="en-US"/>
          </a:p>
        </p:txBody>
      </p:sp>
    </p:spTree>
    <p:extLst>
      <p:ext uri="{BB962C8B-B14F-4D97-AF65-F5344CB8AC3E}">
        <p14:creationId xmlns:p14="http://schemas.microsoft.com/office/powerpoint/2010/main" val="280767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17F574-9A0C-C84F-BC5E-FC731A56A19E}"/>
              </a:ext>
            </a:extLst>
          </p:cNvPr>
          <p:cNvSpPr/>
          <p:nvPr userDrawn="1"/>
        </p:nvSpPr>
        <p:spPr>
          <a:xfrm>
            <a:off x="0" y="6057900"/>
            <a:ext cx="9144000" cy="800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FA6E3CE-13B8-3640-8A6C-33B48A9E2BD0}"/>
              </a:ext>
            </a:extLst>
          </p:cNvPr>
          <p:cNvGrpSpPr/>
          <p:nvPr userDrawn="1"/>
        </p:nvGrpSpPr>
        <p:grpSpPr>
          <a:xfrm>
            <a:off x="628649" y="6108210"/>
            <a:ext cx="646359" cy="702123"/>
            <a:chOff x="4738264" y="2128413"/>
            <a:chExt cx="2640100" cy="2867874"/>
          </a:xfrm>
        </p:grpSpPr>
        <p:sp>
          <p:nvSpPr>
            <p:cNvPr id="11" name="Rectangle 10">
              <a:extLst>
                <a:ext uri="{FF2B5EF4-FFF2-40B4-BE49-F238E27FC236}">
                  <a16:creationId xmlns:a16="http://schemas.microsoft.com/office/drawing/2014/main" id="{6A103F2B-77E1-1A4D-B994-01AD17189FB8}"/>
                </a:ext>
              </a:extLst>
            </p:cNvPr>
            <p:cNvSpPr/>
            <p:nvPr userDrawn="1"/>
          </p:nvSpPr>
          <p:spPr>
            <a:xfrm>
              <a:off x="4738264" y="2128413"/>
              <a:ext cx="2640100" cy="2867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98C390F-19D3-0A4E-B279-D40A50672CA8}"/>
                </a:ext>
              </a:extLst>
            </p:cNvPr>
            <p:cNvPicPr>
              <a:picLocks noChangeAspect="1"/>
            </p:cNvPicPr>
            <p:nvPr userDrawn="1"/>
          </p:nvPicPr>
          <p:blipFill>
            <a:blip r:embed="rId15"/>
            <a:stretch>
              <a:fillRect/>
            </a:stretch>
          </p:blipFill>
          <p:spPr>
            <a:xfrm>
              <a:off x="5124450" y="2514600"/>
              <a:ext cx="1867728" cy="2095500"/>
            </a:xfrm>
            <a:prstGeom prst="rect">
              <a:avLst/>
            </a:prstGeom>
          </p:spPr>
        </p:pic>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9F068B5-DBA6-574F-8F73-C19E808018BE}"/>
              </a:ext>
            </a:extLst>
          </p:cNvPr>
          <p:cNvPicPr>
            <a:picLocks noChangeAspect="1"/>
          </p:cNvPicPr>
          <p:nvPr userDrawn="1"/>
        </p:nvPicPr>
        <p:blipFill>
          <a:blip r:embed="rId16"/>
          <a:stretch>
            <a:fillRect/>
          </a:stretch>
        </p:blipFill>
        <p:spPr>
          <a:xfrm>
            <a:off x="1325658" y="6267582"/>
            <a:ext cx="2355317" cy="336474"/>
          </a:xfrm>
          <a:prstGeom prst="rect">
            <a:avLst/>
          </a:prstGeom>
        </p:spPr>
      </p:pic>
    </p:spTree>
    <p:extLst>
      <p:ext uri="{BB962C8B-B14F-4D97-AF65-F5344CB8AC3E}">
        <p14:creationId xmlns:p14="http://schemas.microsoft.com/office/powerpoint/2010/main" val="328229726"/>
      </p:ext>
    </p:extLst>
  </p:cSld>
  <p:clrMap bg1="lt1" tx1="dk1" bg2="lt2" tx2="dk2" accent1="accent1" accent2="accent2" accent3="accent3" accent4="accent4" accent5="accent5" accent6="accent6" hlink="hlink" folHlink="folHlink"/>
  <p:sldLayoutIdLst>
    <p:sldLayoutId id="2147483687" r:id="rId1"/>
    <p:sldLayoutId id="2147483700" r:id="rId2"/>
    <p:sldLayoutId id="2147483699" r:id="rId3"/>
    <p:sldLayoutId id="2147483702" r:id="rId4"/>
    <p:sldLayoutId id="2147483689" r:id="rId5"/>
    <p:sldLayoutId id="2147483688" r:id="rId6"/>
    <p:sldLayoutId id="2147483690" r:id="rId7"/>
    <p:sldLayoutId id="2147483691" r:id="rId8"/>
    <p:sldLayoutId id="2147483693" r:id="rId9"/>
    <p:sldLayoutId id="2147483694" r:id="rId10"/>
    <p:sldLayoutId id="2147483695" r:id="rId11"/>
    <p:sldLayoutId id="2147483650" r:id="rId12"/>
    <p:sldLayoutId id="2147483701" r:id="rId13"/>
  </p:sldLayoutIdLst>
  <p:txStyles>
    <p:title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benefits.nmsu.edu/hr-benefits/leave-holidays1/annual-leave.html"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benefits.nmsu.edu/hr-benefits/leave-holidays1/sick-leave.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benefits.nmsu.edu/hr-benefits/sabbatical-and-other-leave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enefits.nmsu.edu/hr-benefits/leave-holidays1/sick-leave-bank.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benefits.nmsu.edu/hr-benefits/insurance1/pre-tax-prem.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benefits.nmsu.edu/hr-benefits/insurance1/medical.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benefits.nmsu.edu/hr-benefits/insurance1/fsa.html"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benefits.nmsu.edu/enrollment/eligibility/#dependen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benefits.nmsu.edu/hr-benefits/insurance1/group-life.htm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benefits.nmsu.edu/hr-benefits/insurance1/ltd.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benefits.nmsu.edu/"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benefits.nmsu.edu/hr-benefits/insurance1/vol-life-add.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benefits.nmsu.edu/_files/NMSU-Accident-M2O-Flyer.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player.vimeo.com/video/63875248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nefits.nmsu.edu/_files/NMSU-Critical-Illness-Flyer---English.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player.vimeo.com/video/63875248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enefits.nmsu.edu/_files/NMSU-Hospital-M2O-Flyer.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player.vimeo.com/video/652078910"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benefits.nmsu.edu/hr-benefits/insurance1/ins-exchange.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benefits.nmsu.edu/hr-benefits/other1/eap.html"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hr.nmsu.edu/benefits-hr/retiring-and-retired-employee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benefits.nmsu.edu/hr-benefits/retire.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benefits.nmsu.edu/insurance/hipaa/"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benefits.nmsu.edu/hr-benefits/other1/educational-assistance.html"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benefits.nmsu.edu/other/child-tuition/"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benefits@nmsu.edu" TargetMode="External"/><Relationship Id="rId2" Type="http://schemas.openxmlformats.org/officeDocument/2006/relationships/hyperlink" Target="https://benefits.nmsu.edu/_files/Benefit-Enrollment-Form-2022-0021.pdf" TargetMode="External"/><Relationship Id="rId1" Type="http://schemas.openxmlformats.org/officeDocument/2006/relationships/slideLayout" Target="../slideLayouts/slideLayout12.xml"/><Relationship Id="rId6" Type="http://schemas.openxmlformats.org/officeDocument/2006/relationships/hyperlink" Target="https://benefits.nmsu.edu/_files/B_F_Beneficiary_Designation_Form_Dearborn_National_11.pdf" TargetMode="External"/><Relationship Id="rId5" Type="http://schemas.openxmlformats.org/officeDocument/2006/relationships/hyperlink" Target="https://benefits.nmsu.edu/_files/Pre-Retirement-Beneficiary-Designation_08-04-2021.pdf" TargetMode="External"/><Relationship Id="rId4" Type="http://schemas.openxmlformats.org/officeDocument/2006/relationships/hyperlink" Target="https://benefits.nmsu.edu/_files/Employee-Data-Form-052020-new-logo.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enefits.nmsu.edu/hr-benefits/other1/discounts.html" TargetMode="External"/><Relationship Id="rId7" Type="http://schemas.openxmlformats.org/officeDocument/2006/relationships/hyperlink" Target="https://benefits.nmsu.edu/other/discounts/savings-bond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www.verizon.com/discounts/" TargetMode="External"/><Relationship Id="rId5" Type="http://schemas.openxmlformats.org/officeDocument/2006/relationships/hyperlink" Target="https://dining.nmsu.edu/" TargetMode="External"/><Relationship Id="rId4" Type="http://schemas.openxmlformats.org/officeDocument/2006/relationships/hyperlink" Target="https://golf.nmsu.edu/seas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benefits@nmsu.edu"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hyperlink" Target="mailto:asc@nmsu.edu" TargetMode="External"/><Relationship Id="rId4" Type="http://schemas.openxmlformats.org/officeDocument/2006/relationships/hyperlink" Target="mailto:hrhelp@nms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enefits.nmsu.edu/insurance/cobr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benefits.nmsu.edu/leave-holidays/fml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fmla@nmsu.edu"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benefits.nmsu.edu/hr-benefits/leave-holidays1/fmla/family-medical-leave.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mailto:hrhelp@nmsu.edu" TargetMode="External"/><Relationship Id="rId5" Type="http://schemas.openxmlformats.org/officeDocument/2006/relationships/hyperlink" Target="mailto:benefits@nmsu.edu" TargetMode="External"/><Relationship Id="rId4" Type="http://schemas.openxmlformats.org/officeDocument/2006/relationships/hyperlink" Target="mailto:fmla@nmsu.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F8D66E7-A758-5849-9C10-4B1D66D27010}"/>
              </a:ext>
            </a:extLst>
          </p:cNvPr>
          <p:cNvSpPr>
            <a:spLocks noGrp="1"/>
          </p:cNvSpPr>
          <p:nvPr>
            <p:ph type="ctrTitle"/>
          </p:nvPr>
        </p:nvSpPr>
        <p:spPr>
          <a:xfrm>
            <a:off x="685800" y="864159"/>
            <a:ext cx="7772400" cy="1607736"/>
          </a:xfrm>
        </p:spPr>
        <p:txBody>
          <a:bodyPr>
            <a:normAutofit fontScale="90000"/>
          </a:bodyPr>
          <a:lstStyle/>
          <a:p>
            <a:r>
              <a:rPr lang="en-US" dirty="0"/>
              <a:t>NMSU Employee Orientation</a:t>
            </a:r>
            <a:br>
              <a:rPr lang="en-US" dirty="0"/>
            </a:br>
            <a:endParaRPr lang="en-US" sz="4400" dirty="0"/>
          </a:p>
        </p:txBody>
      </p:sp>
      <p:sp>
        <p:nvSpPr>
          <p:cNvPr id="28" name="Subtitle 27">
            <a:extLst>
              <a:ext uri="{FF2B5EF4-FFF2-40B4-BE49-F238E27FC236}">
                <a16:creationId xmlns:a16="http://schemas.microsoft.com/office/drawing/2014/main" id="{81D8BFBD-441D-464D-8607-C9A4FB4AC14F}"/>
              </a:ext>
            </a:extLst>
          </p:cNvPr>
          <p:cNvSpPr>
            <a:spLocks noGrp="1"/>
          </p:cNvSpPr>
          <p:nvPr>
            <p:ph type="subTitle" idx="1"/>
          </p:nvPr>
        </p:nvSpPr>
        <p:spPr>
          <a:xfrm>
            <a:off x="1143000" y="2592475"/>
            <a:ext cx="6858000" cy="828294"/>
          </a:xfrm>
        </p:spPr>
        <p:txBody>
          <a:bodyPr>
            <a:normAutofit/>
          </a:bodyPr>
          <a:lstStyle/>
          <a:p>
            <a:r>
              <a:rPr lang="en-US" sz="3600" dirty="0"/>
              <a:t>Benefit overview</a:t>
            </a:r>
          </a:p>
        </p:txBody>
      </p:sp>
      <p:sp>
        <p:nvSpPr>
          <p:cNvPr id="29" name="Text Placeholder 28">
            <a:extLst>
              <a:ext uri="{FF2B5EF4-FFF2-40B4-BE49-F238E27FC236}">
                <a16:creationId xmlns:a16="http://schemas.microsoft.com/office/drawing/2014/main" id="{75F3F872-8CFE-BF44-8BCC-D7290D335344}"/>
              </a:ext>
            </a:extLst>
          </p:cNvPr>
          <p:cNvSpPr>
            <a:spLocks noGrp="1"/>
          </p:cNvSpPr>
          <p:nvPr>
            <p:ph type="body" sz="quarter" idx="4294967295"/>
          </p:nvPr>
        </p:nvSpPr>
        <p:spPr>
          <a:xfrm>
            <a:off x="2234406" y="3315956"/>
            <a:ext cx="4675188" cy="2321169"/>
          </a:xfrm>
        </p:spPr>
        <p:txBody>
          <a:bodyPr>
            <a:normAutofit/>
          </a:bodyPr>
          <a:lstStyle/>
          <a:p>
            <a:pPr algn="ctr"/>
            <a:r>
              <a:rPr lang="en-US" i="1" dirty="0">
                <a:solidFill>
                  <a:schemeClr val="accent4"/>
                </a:solidFill>
                <a:latin typeface="Calibri" pitchFamily="34" charset="0"/>
                <a:cs typeface="Times New Roman" pitchFamily="18" charset="0"/>
              </a:rPr>
              <a:t>Benefit Services Department </a:t>
            </a:r>
          </a:p>
          <a:p>
            <a:pPr algn="ctr"/>
            <a:r>
              <a:rPr lang="en-US" i="1" dirty="0">
                <a:solidFill>
                  <a:schemeClr val="accent4"/>
                </a:solidFill>
                <a:latin typeface="Calibri" pitchFamily="34" charset="0"/>
                <a:cs typeface="Times New Roman" pitchFamily="18" charset="0"/>
              </a:rPr>
              <a:t>Room 17 Hadley Hall</a:t>
            </a:r>
          </a:p>
          <a:p>
            <a:pPr algn="ctr"/>
            <a:r>
              <a:rPr lang="en-US" i="1" dirty="0">
                <a:solidFill>
                  <a:schemeClr val="accent4"/>
                </a:solidFill>
                <a:latin typeface="Calibri" pitchFamily="34" charset="0"/>
                <a:cs typeface="Times New Roman" pitchFamily="18" charset="0"/>
              </a:rPr>
              <a:t>(575) 646-8000</a:t>
            </a:r>
          </a:p>
          <a:p>
            <a:pPr algn="ctr"/>
            <a:r>
              <a:rPr lang="en-US" sz="1800" i="1" dirty="0">
                <a:solidFill>
                  <a:schemeClr val="accent4"/>
                </a:solidFill>
                <a:latin typeface="Calibri" pitchFamily="34" charset="0"/>
                <a:cs typeface="Times New Roman" pitchFamily="18" charset="0"/>
              </a:rPr>
              <a:t>Office hours: M-F 8:00am – 5:00pm</a:t>
            </a:r>
          </a:p>
          <a:p>
            <a:endParaRPr lang="en-US" dirty="0"/>
          </a:p>
        </p:txBody>
      </p:sp>
    </p:spTree>
    <p:extLst>
      <p:ext uri="{BB962C8B-B14F-4D97-AF65-F5344CB8AC3E}">
        <p14:creationId xmlns:p14="http://schemas.microsoft.com/office/powerpoint/2010/main" val="12841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4"/>
            <a:ext cx="7886700" cy="4072757"/>
          </a:xfrm>
        </p:spPr>
        <p:txBody>
          <a:bodyPr>
            <a:normAutofit fontScale="92500" lnSpcReduction="20000"/>
          </a:bodyPr>
          <a:lstStyle/>
          <a:p>
            <a:pPr>
              <a:lnSpc>
                <a:spcPct val="110000"/>
              </a:lnSpc>
            </a:pPr>
            <a:r>
              <a:rPr lang="en-US" sz="3000" dirty="0">
                <a:latin typeface="Calibri" pitchFamily="34" charset="0"/>
                <a:cs typeface="Times New Roman" pitchFamily="18" charset="0"/>
              </a:rPr>
              <a:t>All non-exempt (hourly) employees must submit an electronic timesheet through </a:t>
            </a:r>
            <a:r>
              <a:rPr lang="en-US" sz="3000" i="1" dirty="0">
                <a:latin typeface="Calibri" pitchFamily="34" charset="0"/>
                <a:cs typeface="Times New Roman" pitchFamily="18" charset="0"/>
              </a:rPr>
              <a:t>my.NMSU.edu</a:t>
            </a:r>
          </a:p>
          <a:p>
            <a:pPr lvl="1">
              <a:lnSpc>
                <a:spcPct val="110000"/>
              </a:lnSpc>
            </a:pPr>
            <a:r>
              <a:rPr lang="en-US" sz="2600" dirty="0">
                <a:latin typeface="Calibri" pitchFamily="34" charset="0"/>
                <a:cs typeface="Times New Roman" pitchFamily="18" charset="0"/>
              </a:rPr>
              <a:t>Timesheets are due 4 business days after the pay period ends</a:t>
            </a:r>
          </a:p>
          <a:p>
            <a:pPr>
              <a:lnSpc>
                <a:spcPct val="110000"/>
              </a:lnSpc>
            </a:pPr>
            <a:r>
              <a:rPr lang="en-US" sz="3000" dirty="0">
                <a:latin typeface="Calibri" pitchFamily="34" charset="0"/>
                <a:cs typeface="Times New Roman" pitchFamily="18" charset="0"/>
              </a:rPr>
              <a:t>Exempt (salaried) employees report leave taken on a monthly basis</a:t>
            </a:r>
          </a:p>
          <a:p>
            <a:pPr lvl="1">
              <a:lnSpc>
                <a:spcPct val="110000"/>
              </a:lnSpc>
            </a:pPr>
            <a:r>
              <a:rPr lang="en-US" sz="2600" dirty="0">
                <a:latin typeface="Calibri" pitchFamily="34" charset="0"/>
                <a:cs typeface="Times New Roman" pitchFamily="18" charset="0"/>
              </a:rPr>
              <a:t>Leave reports are due 10 calendar days after the end of the month</a:t>
            </a:r>
          </a:p>
          <a:p>
            <a:pPr lvl="1">
              <a:lnSpc>
                <a:spcPct val="110000"/>
              </a:lnSpc>
            </a:pPr>
            <a:r>
              <a:rPr lang="en-US" sz="2600" dirty="0">
                <a:latin typeface="Calibri" pitchFamily="34" charset="0"/>
                <a:cs typeface="Times New Roman" pitchFamily="18" charset="0"/>
              </a:rPr>
              <a:t>Leave reports must be submitted each month even if no leave is taken</a:t>
            </a:r>
          </a:p>
        </p:txBody>
      </p:sp>
      <p:sp>
        <p:nvSpPr>
          <p:cNvPr id="3" name="Title 2"/>
          <p:cNvSpPr>
            <a:spLocks noGrp="1"/>
          </p:cNvSpPr>
          <p:nvPr>
            <p:ph type="title"/>
          </p:nvPr>
        </p:nvSpPr>
        <p:spPr/>
        <p:txBody>
          <a:bodyPr/>
          <a:lstStyle/>
          <a:p>
            <a:pPr algn="ctr"/>
            <a:r>
              <a:rPr lang="en-US" dirty="0"/>
              <a:t>Time and Leave Reporting</a:t>
            </a:r>
          </a:p>
        </p:txBody>
      </p:sp>
    </p:spTree>
    <p:extLst>
      <p:ext uri="{BB962C8B-B14F-4D97-AF65-F5344CB8AC3E}">
        <p14:creationId xmlns:p14="http://schemas.microsoft.com/office/powerpoint/2010/main" val="53334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3873012" cy="3670300"/>
          </a:xfrm>
        </p:spPr>
        <p:txBody>
          <a:bodyPr/>
          <a:lstStyle/>
          <a:p>
            <a:pPr>
              <a:lnSpc>
                <a:spcPct val="100000"/>
              </a:lnSpc>
            </a:pPr>
            <a:r>
              <a:rPr lang="en-US" dirty="0">
                <a:latin typeface="Calibri" pitchFamily="34" charset="0"/>
                <a:cs typeface="Calibri" pitchFamily="34" charset="0"/>
              </a:rPr>
              <a:t>Martin Luther King Jr. Day</a:t>
            </a:r>
          </a:p>
          <a:p>
            <a:pPr>
              <a:lnSpc>
                <a:spcPct val="100000"/>
              </a:lnSpc>
            </a:pPr>
            <a:r>
              <a:rPr lang="en-US" dirty="0">
                <a:latin typeface="Calibri" pitchFamily="34" charset="0"/>
                <a:cs typeface="Calibri" pitchFamily="34" charset="0"/>
              </a:rPr>
              <a:t>Spring Holiday</a:t>
            </a:r>
          </a:p>
          <a:p>
            <a:pPr>
              <a:lnSpc>
                <a:spcPct val="100000"/>
              </a:lnSpc>
            </a:pPr>
            <a:r>
              <a:rPr lang="en-US" dirty="0">
                <a:latin typeface="Calibri" pitchFamily="34" charset="0"/>
                <a:cs typeface="Calibri" pitchFamily="34" charset="0"/>
              </a:rPr>
              <a:t>Memorial Day</a:t>
            </a:r>
          </a:p>
          <a:p>
            <a:pPr>
              <a:lnSpc>
                <a:spcPct val="100000"/>
              </a:lnSpc>
            </a:pPr>
            <a:r>
              <a:rPr lang="en-US" dirty="0">
                <a:latin typeface="Calibri" pitchFamily="34" charset="0"/>
                <a:cs typeface="Calibri" pitchFamily="34" charset="0"/>
              </a:rPr>
              <a:t>Independence day</a:t>
            </a:r>
          </a:p>
        </p:txBody>
      </p:sp>
      <p:sp>
        <p:nvSpPr>
          <p:cNvPr id="3" name="Title 2"/>
          <p:cNvSpPr>
            <a:spLocks noGrp="1"/>
          </p:cNvSpPr>
          <p:nvPr>
            <p:ph type="title"/>
          </p:nvPr>
        </p:nvSpPr>
        <p:spPr/>
        <p:txBody>
          <a:bodyPr/>
          <a:lstStyle/>
          <a:p>
            <a:pPr algn="ctr"/>
            <a:r>
              <a:rPr lang="en-US" dirty="0"/>
              <a:t>Holiday Schedule</a:t>
            </a:r>
          </a:p>
        </p:txBody>
      </p:sp>
      <p:sp>
        <p:nvSpPr>
          <p:cNvPr id="4" name="Rectangle 4"/>
          <p:cNvSpPr txBox="1">
            <a:spLocks noChangeArrowheads="1"/>
          </p:cNvSpPr>
          <p:nvPr/>
        </p:nvSpPr>
        <p:spPr bwMode="auto">
          <a:xfrm>
            <a:off x="4658474" y="1825625"/>
            <a:ext cx="4038600" cy="3584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Calibri" pitchFamily="34" charset="0"/>
                <a:cs typeface="Calibri" pitchFamily="34" charset="0"/>
              </a:rPr>
              <a:t>Labor Day</a:t>
            </a:r>
          </a:p>
          <a:p>
            <a:pPr>
              <a:lnSpc>
                <a:spcPct val="100000"/>
              </a:lnSpc>
            </a:pPr>
            <a:r>
              <a:rPr lang="en-US" dirty="0">
                <a:latin typeface="Calibri" pitchFamily="34" charset="0"/>
                <a:cs typeface="Calibri" pitchFamily="34" charset="0"/>
              </a:rPr>
              <a:t>Thanksgiving (2 days)</a:t>
            </a:r>
          </a:p>
          <a:p>
            <a:pPr>
              <a:lnSpc>
                <a:spcPct val="100000"/>
              </a:lnSpc>
            </a:pPr>
            <a:r>
              <a:rPr lang="en-US" dirty="0">
                <a:latin typeface="Calibri" pitchFamily="34" charset="0"/>
                <a:cs typeface="Calibri" pitchFamily="34" charset="0"/>
              </a:rPr>
              <a:t>Winter Break (Christmas Eve through New Year’s Day)</a:t>
            </a:r>
          </a:p>
        </p:txBody>
      </p:sp>
    </p:spTree>
    <p:extLst>
      <p:ext uri="{BB962C8B-B14F-4D97-AF65-F5344CB8AC3E}">
        <p14:creationId xmlns:p14="http://schemas.microsoft.com/office/powerpoint/2010/main" val="89088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00000"/>
              </a:lnSpc>
              <a:defRPr/>
            </a:pPr>
            <a:r>
              <a:rPr lang="en-US" dirty="0">
                <a:latin typeface="Calibri" pitchFamily="34" charset="0"/>
              </a:rPr>
              <a:t>Effective July 1, 2019 all regular employees will earn 21 days of annual leave a year</a:t>
            </a:r>
          </a:p>
          <a:p>
            <a:pPr>
              <a:lnSpc>
                <a:spcPct val="100000"/>
              </a:lnSpc>
              <a:defRPr/>
            </a:pPr>
            <a:r>
              <a:rPr lang="en-US" dirty="0">
                <a:latin typeface="Calibri" pitchFamily="34" charset="0"/>
              </a:rPr>
              <a:t>240 hours may be carried forward each July 1*</a:t>
            </a:r>
          </a:p>
          <a:p>
            <a:pPr>
              <a:lnSpc>
                <a:spcPct val="100000"/>
              </a:lnSpc>
              <a:defRPr/>
            </a:pPr>
            <a:r>
              <a:rPr lang="en-US" dirty="0">
                <a:latin typeface="Calibri" pitchFamily="34" charset="0"/>
              </a:rPr>
              <a:t>Pro-rated if working less than 40 hours</a:t>
            </a:r>
          </a:p>
          <a:p>
            <a:pPr>
              <a:lnSpc>
                <a:spcPct val="100000"/>
              </a:lnSpc>
              <a:defRPr/>
            </a:pPr>
            <a:r>
              <a:rPr lang="en-US" dirty="0">
                <a:latin typeface="Calibri" pitchFamily="34" charset="0"/>
              </a:rPr>
              <a:t>Leave time cannot be advanced</a:t>
            </a:r>
          </a:p>
          <a:p>
            <a:pPr>
              <a:lnSpc>
                <a:spcPct val="100000"/>
              </a:lnSpc>
              <a:defRPr/>
            </a:pPr>
            <a:endParaRPr lang="en-US" dirty="0">
              <a:latin typeface="Calibri" pitchFamily="34" charset="0"/>
            </a:endParaRPr>
          </a:p>
          <a:p>
            <a:pPr>
              <a:lnSpc>
                <a:spcPct val="100000"/>
              </a:lnSpc>
              <a:defRPr/>
            </a:pPr>
            <a:r>
              <a:rPr lang="en-US" dirty="0">
                <a:latin typeface="Calibri" pitchFamily="34" charset="0"/>
                <a:hlinkClick r:id="rId3"/>
              </a:rPr>
              <a:t>https://benefits.nmsu.edu/hr-benefits/leave-holidays1/annual-leave.html</a:t>
            </a:r>
            <a:endParaRPr lang="en-US" dirty="0">
              <a:latin typeface="Calibri" pitchFamily="34" charset="0"/>
            </a:endParaRPr>
          </a:p>
          <a:p>
            <a:pPr>
              <a:lnSpc>
                <a:spcPct val="100000"/>
              </a:lnSpc>
              <a:defRPr/>
            </a:pPr>
            <a:endParaRPr lang="en-US" dirty="0">
              <a:latin typeface="Calibri" pitchFamily="34" charset="0"/>
            </a:endParaRPr>
          </a:p>
          <a:p>
            <a:pPr marL="0" indent="0">
              <a:buNone/>
              <a:defRPr/>
            </a:pPr>
            <a:r>
              <a:rPr lang="en-US" sz="2000" b="1" dirty="0">
                <a:latin typeface="Calibri" pitchFamily="34" charset="0"/>
              </a:rPr>
              <a:t>*excluding non-regular term appointment employees &amp;  RTW retirees</a:t>
            </a:r>
          </a:p>
          <a:p>
            <a:endParaRPr lang="en-US" dirty="0"/>
          </a:p>
        </p:txBody>
      </p:sp>
      <p:sp>
        <p:nvSpPr>
          <p:cNvPr id="3" name="Title 2"/>
          <p:cNvSpPr>
            <a:spLocks noGrp="1"/>
          </p:cNvSpPr>
          <p:nvPr>
            <p:ph type="title"/>
          </p:nvPr>
        </p:nvSpPr>
        <p:spPr/>
        <p:txBody>
          <a:bodyPr/>
          <a:lstStyle/>
          <a:p>
            <a:pPr algn="ctr"/>
            <a:r>
              <a:rPr lang="en-US" dirty="0"/>
              <a:t>Annual Leave</a:t>
            </a:r>
          </a:p>
        </p:txBody>
      </p:sp>
    </p:spTree>
    <p:extLst>
      <p:ext uri="{BB962C8B-B14F-4D97-AF65-F5344CB8AC3E}">
        <p14:creationId xmlns:p14="http://schemas.microsoft.com/office/powerpoint/2010/main" val="71272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96238"/>
            <a:ext cx="7886700" cy="2192270"/>
          </a:xfrm>
        </p:spPr>
        <p:txBody>
          <a:bodyPr>
            <a:normAutofit fontScale="77500" lnSpcReduction="20000"/>
          </a:bodyPr>
          <a:lstStyle/>
          <a:p>
            <a:pPr marL="0" indent="0">
              <a:buNone/>
              <a:defRPr/>
            </a:pPr>
            <a:r>
              <a:rPr lang="en-US" sz="2400" dirty="0">
                <a:latin typeface="Calibri" pitchFamily="34" charset="0"/>
              </a:rPr>
              <a:t>Regular employees will accrue sick leave based on job FTE</a:t>
            </a:r>
          </a:p>
          <a:p>
            <a:pPr>
              <a:lnSpc>
                <a:spcPct val="100000"/>
              </a:lnSpc>
              <a:defRPr/>
            </a:pPr>
            <a:r>
              <a:rPr lang="en-US" sz="2400" dirty="0">
                <a:latin typeface="Calibri" pitchFamily="34" charset="0"/>
              </a:rPr>
              <a:t>Full time 12 month employees earn 12 days per fiscal year*</a:t>
            </a:r>
          </a:p>
          <a:p>
            <a:pPr>
              <a:lnSpc>
                <a:spcPct val="100000"/>
              </a:lnSpc>
              <a:defRPr/>
            </a:pPr>
            <a:r>
              <a:rPr lang="en-US" sz="2400" dirty="0">
                <a:latin typeface="Calibri" pitchFamily="34" charset="0"/>
              </a:rPr>
              <a:t>800 hours may be carried forward each July 1</a:t>
            </a:r>
          </a:p>
          <a:p>
            <a:pPr>
              <a:lnSpc>
                <a:spcPct val="100000"/>
              </a:lnSpc>
              <a:defRPr/>
            </a:pPr>
            <a:r>
              <a:rPr lang="en-US" sz="2400" dirty="0">
                <a:latin typeface="Calibri" pitchFamily="34" charset="0"/>
              </a:rPr>
              <a:t>Pro-rated if working less than 40 hours</a:t>
            </a:r>
          </a:p>
          <a:p>
            <a:pPr>
              <a:lnSpc>
                <a:spcPct val="100000"/>
              </a:lnSpc>
              <a:defRPr/>
            </a:pPr>
            <a:r>
              <a:rPr lang="en-US" sz="2400" dirty="0">
                <a:latin typeface="Calibri" pitchFamily="34" charset="0"/>
              </a:rPr>
              <a:t>Doctor’s note may be requested at any time</a:t>
            </a:r>
          </a:p>
          <a:p>
            <a:r>
              <a:rPr lang="en-US" sz="2400" b="1" dirty="0">
                <a:hlinkClick r:id="rId3"/>
              </a:rPr>
              <a:t>https://benefits.nmsu.edu/hr-benefits/leave-holidays1/sick-leave.html</a:t>
            </a:r>
            <a:endParaRPr lang="en-US" sz="2400" b="1" dirty="0"/>
          </a:p>
          <a:p>
            <a:endParaRPr lang="en-US" b="1" dirty="0"/>
          </a:p>
          <a:p>
            <a:endParaRPr lang="en-US" dirty="0"/>
          </a:p>
        </p:txBody>
      </p:sp>
      <p:sp>
        <p:nvSpPr>
          <p:cNvPr id="3" name="Title 2"/>
          <p:cNvSpPr>
            <a:spLocks noGrp="1"/>
          </p:cNvSpPr>
          <p:nvPr>
            <p:ph type="title"/>
          </p:nvPr>
        </p:nvSpPr>
        <p:spPr>
          <a:xfrm>
            <a:off x="628650" y="365126"/>
            <a:ext cx="7886700" cy="1041643"/>
          </a:xfrm>
        </p:spPr>
        <p:txBody>
          <a:bodyPr/>
          <a:lstStyle/>
          <a:p>
            <a:pPr algn="ctr"/>
            <a:r>
              <a:rPr lang="en-US" dirty="0"/>
              <a:t>Sick Leave</a:t>
            </a:r>
          </a:p>
        </p:txBody>
      </p:sp>
      <p:sp>
        <p:nvSpPr>
          <p:cNvPr id="4" name="Content Placeholder 2"/>
          <p:cNvSpPr txBox="1">
            <a:spLocks/>
          </p:cNvSpPr>
          <p:nvPr/>
        </p:nvSpPr>
        <p:spPr>
          <a:xfrm>
            <a:off x="448408" y="4161033"/>
            <a:ext cx="8229600" cy="246579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US" sz="5500" dirty="0">
                <a:latin typeface="Calibri" pitchFamily="34" charset="0"/>
              </a:rPr>
              <a:t>Full time 9 month (non-faculty) employees accrue 9 days per fiscal year. (</a:t>
            </a:r>
            <a:r>
              <a:rPr lang="en-US" sz="5500" b="1" dirty="0">
                <a:latin typeface="Calibri" pitchFamily="34" charset="0"/>
              </a:rPr>
              <a:t>can only be used for FMLA qualified events</a:t>
            </a:r>
            <a:r>
              <a:rPr lang="en-US" sz="5500" dirty="0">
                <a:latin typeface="Calibri" pitchFamily="34" charset="0"/>
              </a:rPr>
              <a:t>)</a:t>
            </a:r>
          </a:p>
          <a:p>
            <a:pPr marL="742950" lvl="2" indent="-342900">
              <a:lnSpc>
                <a:spcPct val="150000"/>
              </a:lnSpc>
              <a:defRPr/>
            </a:pPr>
            <a:r>
              <a:rPr lang="en-US" sz="5500" b="1" dirty="0">
                <a:latin typeface="Calibri" pitchFamily="34" charset="0"/>
              </a:rPr>
              <a:t>Fiscal Year = July 1 through June 30</a:t>
            </a:r>
          </a:p>
          <a:p>
            <a:pPr marL="742950" lvl="2" indent="-342900">
              <a:lnSpc>
                <a:spcPct val="150000"/>
              </a:lnSpc>
              <a:defRPr/>
            </a:pPr>
            <a:r>
              <a:rPr lang="en-US" sz="5500" b="1" dirty="0">
                <a:latin typeface="Calibri" pitchFamily="34" charset="0"/>
                <a:hlinkClick r:id="rId4"/>
              </a:rPr>
              <a:t>https://benefits.nmsu.edu/hr-benefits/sabbatical-and-other-leaves.html</a:t>
            </a:r>
            <a:endParaRPr lang="en-US" sz="5500" b="1" dirty="0">
              <a:latin typeface="Calibri" pitchFamily="34" charset="0"/>
            </a:endParaRPr>
          </a:p>
          <a:p>
            <a:pPr marL="742950" lvl="2" indent="-342900">
              <a:lnSpc>
                <a:spcPct val="150000"/>
              </a:lnSpc>
              <a:defRPr/>
            </a:pPr>
            <a:r>
              <a:rPr lang="en-US" sz="2600" dirty="0">
                <a:latin typeface="Calibri" pitchFamily="34" charset="0"/>
              </a:rPr>
              <a:t>                                                                                 *</a:t>
            </a:r>
            <a:r>
              <a:rPr lang="en-US" sz="4500" b="1" dirty="0">
                <a:latin typeface="Calibri" pitchFamily="34" charset="0"/>
              </a:rPr>
              <a:t>excluding non-regular term appointed employees &amp; RTW retirees</a:t>
            </a:r>
          </a:p>
          <a:p>
            <a:endParaRPr lang="en-US" dirty="0"/>
          </a:p>
        </p:txBody>
      </p:sp>
      <p:sp>
        <p:nvSpPr>
          <p:cNvPr id="5" name="Title 2"/>
          <p:cNvSpPr txBox="1">
            <a:spLocks/>
          </p:cNvSpPr>
          <p:nvPr/>
        </p:nvSpPr>
        <p:spPr>
          <a:xfrm>
            <a:off x="619858" y="3488508"/>
            <a:ext cx="7886700" cy="672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dirty="0"/>
              <a:t>Faculty Care Leave</a:t>
            </a:r>
          </a:p>
        </p:txBody>
      </p:sp>
    </p:spTree>
    <p:extLst>
      <p:ext uri="{BB962C8B-B14F-4D97-AF65-F5344CB8AC3E}">
        <p14:creationId xmlns:p14="http://schemas.microsoft.com/office/powerpoint/2010/main" val="168112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17301"/>
            <a:ext cx="7886700" cy="4340888"/>
          </a:xfrm>
        </p:spPr>
        <p:txBody>
          <a:bodyPr>
            <a:normAutofit fontScale="85000" lnSpcReduction="20000"/>
          </a:bodyPr>
          <a:lstStyle/>
          <a:p>
            <a:r>
              <a:rPr lang="en-US" dirty="0">
                <a:latin typeface="Calibri" pitchFamily="34" charset="0"/>
                <a:cs typeface="Calibri" pitchFamily="34" charset="0"/>
              </a:rPr>
              <a:t>Available to all regular employees with at least 2 years of service</a:t>
            </a:r>
          </a:p>
          <a:p>
            <a:r>
              <a:rPr lang="en-US" dirty="0">
                <a:latin typeface="Calibri" pitchFamily="34" charset="0"/>
                <a:cs typeface="Calibri" pitchFamily="34" charset="0"/>
              </a:rPr>
              <a:t>Must be enrolled in LTD to participate</a:t>
            </a:r>
          </a:p>
          <a:p>
            <a:r>
              <a:rPr lang="en-US" dirty="0">
                <a:latin typeface="Calibri" pitchFamily="34" charset="0"/>
                <a:cs typeface="Calibri" pitchFamily="34" charset="0"/>
              </a:rPr>
              <a:t>Donation of 40 hours of personal sick leave to the bank is required</a:t>
            </a:r>
          </a:p>
          <a:p>
            <a:r>
              <a:rPr lang="en-US" dirty="0">
                <a:latin typeface="Calibri" pitchFamily="34" charset="0"/>
                <a:cs typeface="Calibri" pitchFamily="34" charset="0"/>
              </a:rPr>
              <a:t>Membership in the Sick Leave Bank is optional</a:t>
            </a:r>
          </a:p>
          <a:p>
            <a:r>
              <a:rPr lang="en-US" dirty="0">
                <a:latin typeface="Calibri" pitchFamily="34" charset="0"/>
                <a:cs typeface="Calibri" pitchFamily="34" charset="0"/>
              </a:rPr>
              <a:t>In the event of a “personal emergency”, a member with insufficient leave balances to cover the 135 day waiting period for LTD is eligible to apply for a donation </a:t>
            </a:r>
          </a:p>
          <a:p>
            <a:r>
              <a:rPr lang="en-US" dirty="0">
                <a:latin typeface="Calibri" pitchFamily="34" charset="0"/>
                <a:cs typeface="Calibri" pitchFamily="34" charset="0"/>
              </a:rPr>
              <a:t>maximum of 70 days per request per fiscal year or per personal emergency </a:t>
            </a:r>
          </a:p>
          <a:p>
            <a:r>
              <a:rPr lang="en-US" dirty="0">
                <a:latin typeface="Calibri" pitchFamily="34" charset="0"/>
                <a:cs typeface="Calibri" pitchFamily="34" charset="0"/>
                <a:hlinkClick r:id="rId3"/>
              </a:rPr>
              <a:t>https://benefits.nmsu.edu/hr-benefits/leave-holidays1/sick-leave-bank.html</a:t>
            </a:r>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p>
        </p:txBody>
      </p:sp>
      <p:sp>
        <p:nvSpPr>
          <p:cNvPr id="3" name="Title 2"/>
          <p:cNvSpPr>
            <a:spLocks noGrp="1"/>
          </p:cNvSpPr>
          <p:nvPr>
            <p:ph type="title"/>
          </p:nvPr>
        </p:nvSpPr>
        <p:spPr/>
        <p:txBody>
          <a:bodyPr/>
          <a:lstStyle/>
          <a:p>
            <a:pPr algn="ctr"/>
            <a:r>
              <a:rPr lang="en-US" dirty="0"/>
              <a:t>Sick Leave Bank</a:t>
            </a:r>
          </a:p>
        </p:txBody>
      </p:sp>
    </p:spTree>
    <p:extLst>
      <p:ext uri="{BB962C8B-B14F-4D97-AF65-F5344CB8AC3E}">
        <p14:creationId xmlns:p14="http://schemas.microsoft.com/office/powerpoint/2010/main" val="251192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F7A0-69B4-41A4-BAD3-DBA451DA05A0}"/>
              </a:ext>
            </a:extLst>
          </p:cNvPr>
          <p:cNvSpPr>
            <a:spLocks noGrp="1"/>
          </p:cNvSpPr>
          <p:nvPr>
            <p:ph type="title"/>
          </p:nvPr>
        </p:nvSpPr>
        <p:spPr/>
        <p:txBody>
          <a:bodyPr/>
          <a:lstStyle/>
          <a:p>
            <a:pPr algn="ctr"/>
            <a:r>
              <a:rPr lang="en-US" dirty="0"/>
              <a:t>Pre-Tax Premium Plan</a:t>
            </a:r>
          </a:p>
        </p:txBody>
      </p:sp>
      <p:sp>
        <p:nvSpPr>
          <p:cNvPr id="3" name="Content Placeholder 2">
            <a:extLst>
              <a:ext uri="{FF2B5EF4-FFF2-40B4-BE49-F238E27FC236}">
                <a16:creationId xmlns:a16="http://schemas.microsoft.com/office/drawing/2014/main" id="{FB7D83A0-311E-497D-96AE-1844A23BFE9F}"/>
              </a:ext>
            </a:extLst>
          </p:cNvPr>
          <p:cNvSpPr>
            <a:spLocks noGrp="1"/>
          </p:cNvSpPr>
          <p:nvPr>
            <p:ph idx="1"/>
          </p:nvPr>
        </p:nvSpPr>
        <p:spPr>
          <a:xfrm>
            <a:off x="628650" y="1590674"/>
            <a:ext cx="7886700" cy="4143375"/>
          </a:xfrm>
        </p:spPr>
        <p:txBody>
          <a:bodyPr>
            <a:normAutofit lnSpcReduction="10000"/>
          </a:bodyPr>
          <a:lstStyle/>
          <a:p>
            <a:r>
              <a:rPr lang="en-US" dirty="0"/>
              <a:t>Available to all employees enrolled in medical, dental &amp; vision.</a:t>
            </a:r>
          </a:p>
          <a:p>
            <a:r>
              <a:rPr lang="en-US" dirty="0"/>
              <a:t>Allows employees to have medical, dental and or vision premiums deducted from their salaries before income taxes are calculated. </a:t>
            </a:r>
          </a:p>
          <a:p>
            <a:r>
              <a:rPr lang="en-US" dirty="0"/>
              <a:t>Reduce employee’s taxable income.</a:t>
            </a:r>
          </a:p>
          <a:p>
            <a:r>
              <a:rPr lang="en-US" dirty="0"/>
              <a:t>Pre-tax plan remains in effect during the employees entire employment at NMSU</a:t>
            </a:r>
          </a:p>
          <a:p>
            <a:pPr marL="0" indent="0">
              <a:buNone/>
            </a:pPr>
            <a:r>
              <a:rPr lang="en-US" dirty="0">
                <a:hlinkClick r:id="rId2"/>
              </a:rPr>
              <a:t>https://benefits.nmsu.edu/hr-benefits/insurance1/pre-tax-prem.html</a:t>
            </a:r>
            <a:endParaRPr lang="en-US" dirty="0"/>
          </a:p>
          <a:p>
            <a:endParaRPr lang="en-US" dirty="0"/>
          </a:p>
        </p:txBody>
      </p:sp>
    </p:spTree>
    <p:extLst>
      <p:ext uri="{BB962C8B-B14F-4D97-AF65-F5344CB8AC3E}">
        <p14:creationId xmlns:p14="http://schemas.microsoft.com/office/powerpoint/2010/main" val="175609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16333"/>
            <a:ext cx="7886700" cy="4735145"/>
          </a:xfrm>
        </p:spPr>
        <p:txBody>
          <a:bodyPr>
            <a:normAutofit fontScale="92500" lnSpcReduction="20000"/>
          </a:bodyPr>
          <a:lstStyle/>
          <a:p>
            <a:pPr marL="0" indent="0">
              <a:buNone/>
            </a:pPr>
            <a:r>
              <a:rPr lang="en-US" sz="1800" b="1" dirty="0">
                <a:solidFill>
                  <a:srgbClr val="8C0B41"/>
                </a:solidFill>
                <a:latin typeface="Calibri" pitchFamily="34" charset="0"/>
                <a:cs typeface="Calibri" pitchFamily="34" charset="0"/>
              </a:rPr>
              <a:t>Eligibility:  Regular employees and Non-regular term appointment employees working 30 hours per week or more</a:t>
            </a:r>
          </a:p>
          <a:p>
            <a:r>
              <a:rPr lang="en-US" sz="2400" dirty="0">
                <a:latin typeface="Calibri" pitchFamily="34" charset="0"/>
                <a:cs typeface="Calibri" pitchFamily="34" charset="0"/>
              </a:rPr>
              <a:t>Medical</a:t>
            </a:r>
            <a:r>
              <a:rPr lang="en-US" sz="2000" dirty="0">
                <a:latin typeface="Calibri" pitchFamily="34" charset="0"/>
                <a:cs typeface="Calibri" pitchFamily="34" charset="0"/>
              </a:rPr>
              <a:t> </a:t>
            </a:r>
            <a:r>
              <a:rPr lang="en-US" sz="1800" dirty="0">
                <a:latin typeface="Calibri" pitchFamily="34" charset="0"/>
                <a:cs typeface="Calibri" pitchFamily="34" charset="0"/>
              </a:rPr>
              <a:t>(pre-tax available)</a:t>
            </a:r>
          </a:p>
          <a:p>
            <a:pPr lvl="1">
              <a:buFont typeface="Arial" charset="0"/>
              <a:buChar char="•"/>
            </a:pPr>
            <a:r>
              <a:rPr lang="en-US" sz="1800" dirty="0">
                <a:latin typeface="Calibri" pitchFamily="34" charset="0"/>
                <a:cs typeface="Calibri" pitchFamily="34" charset="0"/>
              </a:rPr>
              <a:t>Blue Cross Blue Shield NM (PPO)</a:t>
            </a:r>
          </a:p>
          <a:p>
            <a:pPr lvl="1">
              <a:buFont typeface="Arial" charset="0"/>
              <a:buChar char="•"/>
            </a:pPr>
            <a:r>
              <a:rPr lang="en-US" sz="1800" dirty="0">
                <a:latin typeface="Calibri" pitchFamily="34" charset="0"/>
                <a:cs typeface="Calibri" pitchFamily="34" charset="0"/>
              </a:rPr>
              <a:t>Blue Cross Blue Shield NM (HMO)</a:t>
            </a:r>
          </a:p>
          <a:p>
            <a:pPr lvl="1">
              <a:buFont typeface="Arial" charset="0"/>
              <a:buChar char="•"/>
            </a:pPr>
            <a:r>
              <a:rPr lang="en-US" sz="1800" dirty="0">
                <a:latin typeface="Calibri" pitchFamily="34" charset="0"/>
                <a:cs typeface="Calibri" pitchFamily="34" charset="0"/>
              </a:rPr>
              <a:t>Presbyterian Health Plan (HMO)</a:t>
            </a:r>
          </a:p>
          <a:p>
            <a:pPr lvl="1">
              <a:buFont typeface="Arial" charset="0"/>
              <a:buChar char="•"/>
            </a:pPr>
            <a:r>
              <a:rPr lang="en-US" sz="1800" dirty="0">
                <a:latin typeface="Calibri" pitchFamily="34" charset="0"/>
                <a:cs typeface="Calibri" pitchFamily="34" charset="0"/>
              </a:rPr>
              <a:t>Cigna OAP (PPO)</a:t>
            </a:r>
          </a:p>
          <a:p>
            <a:pPr lvl="1">
              <a:buFont typeface="Arial" charset="0"/>
              <a:buChar char="•"/>
            </a:pPr>
            <a:r>
              <a:rPr lang="en-US" sz="1800" dirty="0">
                <a:latin typeface="Calibri" pitchFamily="34" charset="0"/>
                <a:cs typeface="Calibri" pitchFamily="34" charset="0"/>
              </a:rPr>
              <a:t>Cigna OAPIN (HMO)</a:t>
            </a:r>
          </a:p>
          <a:p>
            <a:r>
              <a:rPr lang="en-US" sz="2400" dirty="0">
                <a:latin typeface="Calibri" pitchFamily="34" charset="0"/>
                <a:cs typeface="Calibri" pitchFamily="34" charset="0"/>
              </a:rPr>
              <a:t>Prescription </a:t>
            </a:r>
            <a:r>
              <a:rPr lang="en-US" sz="1800" dirty="0">
                <a:latin typeface="Calibri" pitchFamily="34" charset="0"/>
                <a:cs typeface="Calibri" pitchFamily="34" charset="0"/>
              </a:rPr>
              <a:t>(included in cost of medical)</a:t>
            </a:r>
          </a:p>
          <a:p>
            <a:pPr lvl="1">
              <a:buFont typeface="Arial" charset="0"/>
              <a:buChar char="•"/>
            </a:pPr>
            <a:r>
              <a:rPr lang="en-US" sz="1800" dirty="0">
                <a:latin typeface="Calibri" pitchFamily="34" charset="0"/>
                <a:cs typeface="Calibri" pitchFamily="34" charset="0"/>
              </a:rPr>
              <a:t>CVS/Caremark</a:t>
            </a:r>
          </a:p>
          <a:p>
            <a:r>
              <a:rPr lang="en-US" sz="2400" dirty="0">
                <a:latin typeface="Calibri" pitchFamily="34" charset="0"/>
                <a:cs typeface="Calibri" pitchFamily="34" charset="0"/>
              </a:rPr>
              <a:t>Dental</a:t>
            </a:r>
            <a:r>
              <a:rPr lang="en-US" sz="2000" dirty="0">
                <a:latin typeface="Calibri" pitchFamily="34" charset="0"/>
                <a:cs typeface="Calibri" pitchFamily="34" charset="0"/>
              </a:rPr>
              <a:t> </a:t>
            </a:r>
            <a:r>
              <a:rPr lang="en-US" sz="1800" dirty="0">
                <a:latin typeface="Calibri" pitchFamily="34" charset="0"/>
                <a:cs typeface="Calibri" pitchFamily="34" charset="0"/>
              </a:rPr>
              <a:t>(pre-tax available)</a:t>
            </a:r>
          </a:p>
          <a:p>
            <a:pPr lvl="1">
              <a:buFont typeface="Arial" charset="0"/>
              <a:buChar char="•"/>
            </a:pPr>
            <a:r>
              <a:rPr lang="en-US" sz="1800" dirty="0">
                <a:latin typeface="Calibri" pitchFamily="34" charset="0"/>
                <a:cs typeface="Calibri" pitchFamily="34" charset="0"/>
              </a:rPr>
              <a:t>Delta Dental of New Mexico</a:t>
            </a:r>
          </a:p>
          <a:p>
            <a:r>
              <a:rPr lang="en-US" sz="2400" dirty="0">
                <a:latin typeface="Calibri" pitchFamily="34" charset="0"/>
                <a:cs typeface="Calibri" pitchFamily="34" charset="0"/>
              </a:rPr>
              <a:t>Vision</a:t>
            </a:r>
            <a:r>
              <a:rPr lang="en-US" sz="2000" dirty="0">
                <a:latin typeface="Calibri" pitchFamily="34" charset="0"/>
                <a:cs typeface="Calibri" pitchFamily="34" charset="0"/>
              </a:rPr>
              <a:t> </a:t>
            </a:r>
            <a:r>
              <a:rPr lang="en-US" sz="1800" dirty="0">
                <a:latin typeface="Calibri" pitchFamily="34" charset="0"/>
                <a:cs typeface="Calibri" pitchFamily="34" charset="0"/>
              </a:rPr>
              <a:t>(pre-tax available)</a:t>
            </a:r>
          </a:p>
          <a:p>
            <a:pPr lvl="1">
              <a:buFont typeface="Arial" charset="0"/>
              <a:buChar char="•"/>
            </a:pPr>
            <a:r>
              <a:rPr lang="en-US" sz="1800" dirty="0">
                <a:latin typeface="Calibri" pitchFamily="34" charset="0"/>
                <a:cs typeface="Calibri" pitchFamily="34" charset="0"/>
              </a:rPr>
              <a:t>Vision Service Plan (VSP)</a:t>
            </a:r>
          </a:p>
          <a:p>
            <a:pPr lvl="1">
              <a:buFont typeface="Arial" charset="0"/>
              <a:buChar char="•"/>
            </a:pPr>
            <a:r>
              <a:rPr lang="en-US" sz="2600" dirty="0">
                <a:latin typeface="Calibri" pitchFamily="34" charset="0"/>
                <a:cs typeface="Calibri" pitchFamily="34" charset="0"/>
                <a:hlinkClick r:id="rId3"/>
              </a:rPr>
              <a:t>https://benefits.nmsu.edu/hr-benefits/insurance1/medical.html</a:t>
            </a:r>
            <a:endParaRPr lang="en-US" sz="2600" dirty="0">
              <a:latin typeface="Calibri" pitchFamily="34" charset="0"/>
              <a:cs typeface="Calibri" pitchFamily="34" charset="0"/>
            </a:endParaRPr>
          </a:p>
          <a:p>
            <a:pPr lvl="1">
              <a:buFont typeface="Arial" charset="0"/>
              <a:buChar char="•"/>
            </a:pPr>
            <a:endParaRPr lang="en-US" sz="1800" dirty="0">
              <a:latin typeface="Calibri" pitchFamily="34" charset="0"/>
              <a:cs typeface="Calibri" pitchFamily="34" charset="0"/>
            </a:endParaRPr>
          </a:p>
          <a:p>
            <a:pPr lvl="1">
              <a:buFont typeface="Arial" charset="0"/>
              <a:buChar char="•"/>
            </a:pPr>
            <a:endParaRPr lang="en-US" sz="1800" dirty="0">
              <a:latin typeface="Calibri" pitchFamily="34" charset="0"/>
              <a:cs typeface="Calibri" pitchFamily="34" charset="0"/>
            </a:endParaRPr>
          </a:p>
        </p:txBody>
      </p:sp>
      <p:sp>
        <p:nvSpPr>
          <p:cNvPr id="3" name="Title 2"/>
          <p:cNvSpPr>
            <a:spLocks noGrp="1"/>
          </p:cNvSpPr>
          <p:nvPr>
            <p:ph type="title"/>
          </p:nvPr>
        </p:nvSpPr>
        <p:spPr>
          <a:xfrm>
            <a:off x="628650" y="365126"/>
            <a:ext cx="7886700" cy="1081837"/>
          </a:xfrm>
        </p:spPr>
        <p:txBody>
          <a:bodyPr/>
          <a:lstStyle/>
          <a:p>
            <a:pPr algn="ctr"/>
            <a:r>
              <a:rPr lang="en-US" dirty="0">
                <a:latin typeface="Calibri" pitchFamily="34" charset="0"/>
                <a:cs typeface="Calibri" pitchFamily="34" charset="0"/>
              </a:rPr>
              <a:t>Insurance </a:t>
            </a:r>
            <a:r>
              <a:rPr lang="en-US" dirty="0">
                <a:solidFill>
                  <a:srgbClr val="8C0B41"/>
                </a:solidFill>
                <a:latin typeface="Calibri" pitchFamily="34" charset="0"/>
                <a:cs typeface="Calibri" pitchFamily="34" charset="0"/>
              </a:rPr>
              <a:t>Programs</a:t>
            </a:r>
            <a:endParaRPr lang="en-US" dirty="0">
              <a:solidFill>
                <a:srgbClr val="8C0B41"/>
              </a:solidFill>
            </a:endParaRPr>
          </a:p>
        </p:txBody>
      </p:sp>
    </p:spTree>
    <p:extLst>
      <p:ext uri="{BB962C8B-B14F-4D97-AF65-F5344CB8AC3E}">
        <p14:creationId xmlns:p14="http://schemas.microsoft.com/office/powerpoint/2010/main" val="167939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98655"/>
            <a:ext cx="8133385" cy="4099727"/>
          </a:xfrm>
        </p:spPr>
        <p:txBody>
          <a:bodyPr>
            <a:normAutofit/>
          </a:bodyPr>
          <a:lstStyle/>
          <a:p>
            <a:r>
              <a:rPr lang="en-US" sz="2200" dirty="0">
                <a:latin typeface="Calibri" pitchFamily="34" charset="0"/>
                <a:cs typeface="Calibri" pitchFamily="34" charset="0"/>
              </a:rPr>
              <a:t>Enrollment upon hire, at open enrollment (usually in October), or with qualifying/change in status event</a:t>
            </a:r>
          </a:p>
          <a:p>
            <a:pPr lvl="1"/>
            <a:r>
              <a:rPr lang="en-US" sz="2200" dirty="0">
                <a:latin typeface="Calibri" pitchFamily="34" charset="0"/>
                <a:cs typeface="Calibri" pitchFamily="34" charset="0"/>
              </a:rPr>
              <a:t>Eligible expenses include medical, dental, vision and prescription (some OTC included)</a:t>
            </a:r>
          </a:p>
          <a:p>
            <a:pPr lvl="1"/>
            <a:r>
              <a:rPr lang="en-US" sz="2200" dirty="0">
                <a:latin typeface="Calibri" pitchFamily="34" charset="0"/>
                <a:cs typeface="Calibri" pitchFamily="34" charset="0"/>
              </a:rPr>
              <a:t>Can elect up to $2,850 per plan year</a:t>
            </a:r>
          </a:p>
          <a:p>
            <a:pPr lvl="1"/>
            <a:r>
              <a:rPr lang="en-US" sz="2200" dirty="0">
                <a:latin typeface="Calibri" pitchFamily="34" charset="0"/>
                <a:cs typeface="Calibri" pitchFamily="34" charset="0"/>
              </a:rPr>
              <a:t>Can file a claim up to the elected amount without money being in the account at the time of filing the claim</a:t>
            </a:r>
          </a:p>
          <a:p>
            <a:pPr lvl="1"/>
            <a:r>
              <a:rPr lang="en-US" sz="2200" dirty="0">
                <a:latin typeface="Calibri" pitchFamily="34" charset="0"/>
                <a:cs typeface="Calibri" pitchFamily="34" charset="0"/>
              </a:rPr>
              <a:t>Visa Debit Card available for $5 per card or replacement</a:t>
            </a:r>
          </a:p>
          <a:p>
            <a:pPr lvl="1"/>
            <a:r>
              <a:rPr lang="en-US" sz="2200" dirty="0">
                <a:latin typeface="Calibri" pitchFamily="34" charset="0"/>
                <a:cs typeface="Calibri" pitchFamily="34" charset="0"/>
              </a:rPr>
              <a:t>Any unclaimed amounts are forfeited if not claimed within 3 months of the last day of employment or the end of the plan year, whichever comes first.</a:t>
            </a:r>
          </a:p>
          <a:p>
            <a:pPr lvl="1"/>
            <a:r>
              <a:rPr lang="en-US" sz="2200" dirty="0">
                <a:latin typeface="Calibri" pitchFamily="34" charset="0"/>
                <a:cs typeface="Calibri" pitchFamily="34" charset="0"/>
                <a:hlinkClick r:id="rId3"/>
              </a:rPr>
              <a:t>https://benefits.nmsu.edu/hr-benefits/insurance1/fsa.html</a:t>
            </a:r>
            <a:endParaRPr lang="en-US" sz="2200" dirty="0">
              <a:latin typeface="Calibri" pitchFamily="34" charset="0"/>
              <a:cs typeface="Calibri" pitchFamily="34" charset="0"/>
            </a:endParaRPr>
          </a:p>
          <a:p>
            <a:pPr lvl="1"/>
            <a:endParaRPr lang="en-US" sz="2200" dirty="0">
              <a:latin typeface="Calibri" pitchFamily="34" charset="0"/>
              <a:cs typeface="Calibri" pitchFamily="34" charset="0"/>
            </a:endParaRPr>
          </a:p>
        </p:txBody>
      </p:sp>
      <p:sp>
        <p:nvSpPr>
          <p:cNvPr id="3" name="Title 2"/>
          <p:cNvSpPr>
            <a:spLocks noGrp="1"/>
          </p:cNvSpPr>
          <p:nvPr>
            <p:ph type="title"/>
          </p:nvPr>
        </p:nvSpPr>
        <p:spPr/>
        <p:txBody>
          <a:bodyPr/>
          <a:lstStyle/>
          <a:p>
            <a:pPr algn="ctr"/>
            <a:r>
              <a:rPr lang="en-US" dirty="0"/>
              <a:t>Flexible Spending Account</a:t>
            </a:r>
            <a:br>
              <a:rPr lang="en-US" dirty="0"/>
            </a:br>
            <a:r>
              <a:rPr lang="en-US" sz="2800" dirty="0"/>
              <a:t>Health Care</a:t>
            </a:r>
          </a:p>
        </p:txBody>
      </p:sp>
    </p:spTree>
    <p:extLst>
      <p:ext uri="{BB962C8B-B14F-4D97-AF65-F5344CB8AC3E}">
        <p14:creationId xmlns:p14="http://schemas.microsoft.com/office/powerpoint/2010/main" val="154193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102902"/>
          </a:xfrm>
        </p:spPr>
        <p:txBody>
          <a:bodyPr>
            <a:normAutofit lnSpcReduction="10000"/>
          </a:bodyPr>
          <a:lstStyle/>
          <a:p>
            <a:r>
              <a:rPr lang="en-US" sz="2200" dirty="0">
                <a:latin typeface="Calibri" pitchFamily="34" charset="0"/>
                <a:cs typeface="Calibri" pitchFamily="34" charset="0"/>
              </a:rPr>
              <a:t>Enrollment upon hire, at open enrollment (usually in October), or with qualifying/change in status event</a:t>
            </a:r>
          </a:p>
          <a:p>
            <a:pPr lvl="1"/>
            <a:r>
              <a:rPr lang="en-US" sz="2200" dirty="0">
                <a:latin typeface="Calibri" pitchFamily="34" charset="0"/>
                <a:cs typeface="Calibri" pitchFamily="34" charset="0"/>
              </a:rPr>
              <a:t>Eligible expenses include childcare payments, camps</a:t>
            </a:r>
          </a:p>
          <a:p>
            <a:pPr lvl="1"/>
            <a:r>
              <a:rPr lang="en-US" sz="2200" dirty="0">
                <a:latin typeface="Calibri" pitchFamily="34" charset="0"/>
                <a:cs typeface="Calibri" pitchFamily="34" charset="0"/>
              </a:rPr>
              <a:t>Can elect up to $5,000 per plan year or $2,500 if filing joint tax returns</a:t>
            </a:r>
          </a:p>
          <a:p>
            <a:pPr lvl="1"/>
            <a:r>
              <a:rPr lang="en-US" sz="2200" dirty="0">
                <a:latin typeface="Calibri" pitchFamily="34" charset="0"/>
                <a:cs typeface="Calibri" pitchFamily="34" charset="0"/>
              </a:rPr>
              <a:t>Money must be in the account to file a claim</a:t>
            </a:r>
          </a:p>
          <a:p>
            <a:pPr lvl="1"/>
            <a:r>
              <a:rPr lang="en-US" sz="2200" dirty="0">
                <a:latin typeface="Calibri" pitchFamily="34" charset="0"/>
                <a:cs typeface="Calibri" pitchFamily="34" charset="0"/>
              </a:rPr>
              <a:t>Any unclaimed amounts are forfeited</a:t>
            </a:r>
          </a:p>
          <a:p>
            <a:pPr lvl="1"/>
            <a:r>
              <a:rPr lang="en-US" sz="2200" dirty="0">
                <a:latin typeface="Calibri" pitchFamily="34" charset="0"/>
                <a:cs typeface="Calibri" pitchFamily="34" charset="0"/>
              </a:rPr>
              <a:t>Visa Debit Card available for $5 per card/replacement</a:t>
            </a:r>
          </a:p>
          <a:p>
            <a:pPr lvl="1"/>
            <a:r>
              <a:rPr lang="en-US" sz="2200" dirty="0">
                <a:latin typeface="Calibri" pitchFamily="34" charset="0"/>
                <a:cs typeface="Calibri" pitchFamily="34" charset="0"/>
              </a:rPr>
              <a:t>Any unclaimed amounts are forfeited if not claimed within 3 months of the last day of employment or the end of the plan year, whichever comes first.</a:t>
            </a:r>
          </a:p>
          <a:p>
            <a:pPr lvl="1"/>
            <a:r>
              <a:rPr lang="en-US" sz="2200" dirty="0">
                <a:latin typeface="Calibri" pitchFamily="34" charset="0"/>
                <a:cs typeface="Calibri" pitchFamily="34" charset="0"/>
                <a:hlinkClick r:id="rId3"/>
              </a:rPr>
              <a:t>https://benefits.nmsu.edu/enrollment/eligibility/#dependent</a:t>
            </a:r>
            <a:endParaRPr lang="en-US" sz="2200" dirty="0">
              <a:latin typeface="Calibri" pitchFamily="34" charset="0"/>
              <a:cs typeface="Calibri" pitchFamily="34" charset="0"/>
            </a:endParaRPr>
          </a:p>
        </p:txBody>
      </p:sp>
      <p:sp>
        <p:nvSpPr>
          <p:cNvPr id="3" name="Title 2"/>
          <p:cNvSpPr>
            <a:spLocks noGrp="1"/>
          </p:cNvSpPr>
          <p:nvPr>
            <p:ph type="title"/>
          </p:nvPr>
        </p:nvSpPr>
        <p:spPr/>
        <p:txBody>
          <a:bodyPr/>
          <a:lstStyle/>
          <a:p>
            <a:pPr algn="ctr"/>
            <a:r>
              <a:rPr lang="en-US" dirty="0"/>
              <a:t>Flexible Spending Account</a:t>
            </a:r>
            <a:br>
              <a:rPr lang="en-US" dirty="0"/>
            </a:br>
            <a:r>
              <a:rPr lang="en-US" sz="2800" dirty="0"/>
              <a:t>Dependent Day Care</a:t>
            </a:r>
          </a:p>
        </p:txBody>
      </p:sp>
    </p:spTree>
    <p:extLst>
      <p:ext uri="{BB962C8B-B14F-4D97-AF65-F5344CB8AC3E}">
        <p14:creationId xmlns:p14="http://schemas.microsoft.com/office/powerpoint/2010/main" val="1599222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95754"/>
            <a:ext cx="7886700" cy="4300171"/>
          </a:xfrm>
        </p:spPr>
        <p:txBody>
          <a:bodyPr>
            <a:normAutofit/>
          </a:bodyPr>
          <a:lstStyle/>
          <a:p>
            <a:pPr marL="0" indent="0" algn="ctr">
              <a:buNone/>
            </a:pPr>
            <a:r>
              <a:rPr lang="en-US" sz="3200" b="1" dirty="0">
                <a:latin typeface="Calibri" pitchFamily="34" charset="0"/>
                <a:cs typeface="Calibri" pitchFamily="34" charset="0"/>
              </a:rPr>
              <a:t>Group Life and AD&amp;D</a:t>
            </a:r>
            <a:endParaRPr lang="en-US" sz="3200" b="1" dirty="0">
              <a:solidFill>
                <a:srgbClr val="8C0B41"/>
              </a:solidFill>
              <a:latin typeface="Calibri" pitchFamily="34" charset="0"/>
              <a:cs typeface="Calibri" pitchFamily="34" charset="0"/>
            </a:endParaRPr>
          </a:p>
          <a:p>
            <a:pPr marL="0" indent="0">
              <a:buNone/>
            </a:pPr>
            <a:r>
              <a:rPr lang="en-US" sz="1800" b="1" dirty="0">
                <a:solidFill>
                  <a:srgbClr val="8C0B41"/>
                </a:solidFill>
                <a:latin typeface="Calibri" pitchFamily="34" charset="0"/>
                <a:cs typeface="Calibri" pitchFamily="34" charset="0"/>
              </a:rPr>
              <a:t>Eligibility:  Regular employees and Non-regular term appointment employees working 30 hours per week or more</a:t>
            </a:r>
          </a:p>
          <a:p>
            <a:r>
              <a:rPr lang="en-US" sz="1800" dirty="0">
                <a:latin typeface="Calibri" pitchFamily="34" charset="0"/>
                <a:cs typeface="Calibri" pitchFamily="34" charset="0"/>
              </a:rPr>
              <a:t>Valuable took to provide for our loved ones in the event of premature death</a:t>
            </a:r>
          </a:p>
          <a:p>
            <a:r>
              <a:rPr lang="en-US" sz="1800" dirty="0">
                <a:latin typeface="Calibri" pitchFamily="34" charset="0"/>
                <a:cs typeface="Calibri" pitchFamily="34" charset="0"/>
              </a:rPr>
              <a:t>University pays a % based on employee salary</a:t>
            </a:r>
          </a:p>
          <a:p>
            <a:r>
              <a:rPr lang="en-US" sz="1800" dirty="0">
                <a:latin typeface="Calibri" pitchFamily="34" charset="0"/>
                <a:cs typeface="Calibri" pitchFamily="34" charset="0"/>
              </a:rPr>
              <a:t>The amount of coverage is equal to two times the employee salary, rounded up to the next highest thousand with max benefit being $75,000</a:t>
            </a:r>
          </a:p>
          <a:p>
            <a:r>
              <a:rPr lang="en-US" sz="2000" dirty="0">
                <a:latin typeface="Calibri" pitchFamily="34" charset="0"/>
                <a:cs typeface="Calibri" pitchFamily="34" charset="0"/>
              </a:rPr>
              <a:t>Must complete benefit enrollment/waiver form with the first 31 days of employment</a:t>
            </a:r>
          </a:p>
          <a:p>
            <a:r>
              <a:rPr lang="en-US" sz="2000" dirty="0">
                <a:latin typeface="Calibri" pitchFamily="34" charset="0"/>
                <a:cs typeface="Calibri" pitchFamily="34" charset="0"/>
                <a:hlinkClick r:id="rId3"/>
              </a:rPr>
              <a:t>https://benefits.nmsu.edu/hr-benefits/insurance1/group-life.html</a:t>
            </a:r>
            <a:endParaRPr lang="en-US" sz="2000" dirty="0">
              <a:latin typeface="Calibri" pitchFamily="34" charset="0"/>
              <a:cs typeface="Calibri" pitchFamily="34" charset="0"/>
            </a:endParaRPr>
          </a:p>
          <a:p>
            <a:endParaRPr lang="en-US" sz="2000" dirty="0">
              <a:latin typeface="Calibri" pitchFamily="34" charset="0"/>
              <a:cs typeface="Calibri" pitchFamily="34" charset="0"/>
            </a:endParaRPr>
          </a:p>
          <a:p>
            <a:endParaRPr lang="en-US" sz="2000" dirty="0">
              <a:latin typeface="Calibri" pitchFamily="34" charset="0"/>
              <a:cs typeface="Calibri" pitchFamily="34" charset="0"/>
            </a:endParaRPr>
          </a:p>
          <a:p>
            <a:endParaRPr lang="en-US" sz="2400" dirty="0">
              <a:latin typeface="Calibri" pitchFamily="34" charset="0"/>
              <a:cs typeface="Calibri" pitchFamily="34" charset="0"/>
            </a:endParaRPr>
          </a:p>
        </p:txBody>
      </p:sp>
      <p:sp>
        <p:nvSpPr>
          <p:cNvPr id="3" name="Title 2"/>
          <p:cNvSpPr>
            <a:spLocks noGrp="1"/>
          </p:cNvSpPr>
          <p:nvPr>
            <p:ph type="title"/>
          </p:nvPr>
        </p:nvSpPr>
        <p:spPr>
          <a:xfrm>
            <a:off x="628650" y="365126"/>
            <a:ext cx="7886700" cy="911015"/>
          </a:xfrm>
        </p:spPr>
        <p:txBody>
          <a:bodyPr/>
          <a:lstStyle/>
          <a:p>
            <a:pPr algn="ctr"/>
            <a:r>
              <a:rPr lang="en-US" dirty="0">
                <a:latin typeface="Calibri" pitchFamily="34" charset="0"/>
                <a:cs typeface="Calibri" pitchFamily="34" charset="0"/>
              </a:rPr>
              <a:t>Insurance Programs</a:t>
            </a:r>
            <a:endParaRPr lang="en-US" dirty="0"/>
          </a:p>
        </p:txBody>
      </p:sp>
    </p:spTree>
    <p:extLst>
      <p:ext uri="{BB962C8B-B14F-4D97-AF65-F5344CB8AC3E}">
        <p14:creationId xmlns:p14="http://schemas.microsoft.com/office/powerpoint/2010/main" val="228782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DE56-6AD1-48D2-AF0D-BF7193DDF38F}"/>
              </a:ext>
            </a:extLst>
          </p:cNvPr>
          <p:cNvSpPr>
            <a:spLocks noGrp="1"/>
          </p:cNvSpPr>
          <p:nvPr>
            <p:ph type="title"/>
          </p:nvPr>
        </p:nvSpPr>
        <p:spPr>
          <a:xfrm>
            <a:off x="628650" y="174626"/>
            <a:ext cx="7886700" cy="539749"/>
          </a:xfrm>
        </p:spPr>
        <p:txBody>
          <a:bodyPr>
            <a:normAutofit fontScale="90000"/>
          </a:bodyPr>
          <a:lstStyle/>
          <a:p>
            <a:pPr algn="ctr"/>
            <a:r>
              <a:rPr lang="en-US" dirty="0"/>
              <a:t>Agenda</a:t>
            </a:r>
          </a:p>
        </p:txBody>
      </p:sp>
      <p:sp>
        <p:nvSpPr>
          <p:cNvPr id="3" name="Content Placeholder 2">
            <a:extLst>
              <a:ext uri="{FF2B5EF4-FFF2-40B4-BE49-F238E27FC236}">
                <a16:creationId xmlns:a16="http://schemas.microsoft.com/office/drawing/2014/main" id="{4BF6C5A5-18F9-4858-B6F6-0E2EA64BC21D}"/>
              </a:ext>
            </a:extLst>
          </p:cNvPr>
          <p:cNvSpPr>
            <a:spLocks noGrp="1"/>
          </p:cNvSpPr>
          <p:nvPr>
            <p:ph sz="half" idx="1"/>
          </p:nvPr>
        </p:nvSpPr>
        <p:spPr>
          <a:xfrm>
            <a:off x="628650" y="1038225"/>
            <a:ext cx="3886200" cy="5257800"/>
          </a:xfrm>
        </p:spPr>
        <p:txBody>
          <a:bodyPr>
            <a:normAutofit fontScale="92500" lnSpcReduction="20000"/>
          </a:bodyPr>
          <a:lstStyle/>
          <a:p>
            <a:r>
              <a:rPr lang="en-US" sz="2400" dirty="0"/>
              <a:t>HR Benefits introduction</a:t>
            </a:r>
          </a:p>
          <a:p>
            <a:r>
              <a:rPr lang="en-US" sz="2400" dirty="0"/>
              <a:t>HIPPA</a:t>
            </a:r>
          </a:p>
          <a:p>
            <a:r>
              <a:rPr lang="en-US" sz="2400" dirty="0"/>
              <a:t>Cobra</a:t>
            </a:r>
          </a:p>
          <a:p>
            <a:r>
              <a:rPr lang="en-US" sz="2400" dirty="0"/>
              <a:t>FMLA</a:t>
            </a:r>
          </a:p>
          <a:p>
            <a:r>
              <a:rPr lang="en-US" sz="2400" dirty="0"/>
              <a:t>General Pay Information</a:t>
            </a:r>
          </a:p>
          <a:p>
            <a:r>
              <a:rPr lang="en-US" sz="2400" dirty="0"/>
              <a:t>Time &amp; Leave Reporting</a:t>
            </a:r>
          </a:p>
          <a:p>
            <a:r>
              <a:rPr lang="en-US" sz="2400" dirty="0"/>
              <a:t>Holiday Schedule</a:t>
            </a:r>
          </a:p>
          <a:p>
            <a:r>
              <a:rPr lang="en-US" sz="2400" dirty="0"/>
              <a:t>Annual Leave/Sick Leave</a:t>
            </a:r>
          </a:p>
          <a:p>
            <a:r>
              <a:rPr lang="en-US" sz="2400" dirty="0"/>
              <a:t>Sick Leave Bank</a:t>
            </a:r>
          </a:p>
          <a:p>
            <a:r>
              <a:rPr lang="en-US" sz="2400" dirty="0"/>
              <a:t>Pre-Tax Premium</a:t>
            </a:r>
          </a:p>
          <a:p>
            <a:r>
              <a:rPr lang="en-US" sz="2400" dirty="0"/>
              <a:t>Insurance Programs: Premiums, compare medical plans, benefit calculator, summary plans and navigation to each.</a:t>
            </a:r>
          </a:p>
          <a:p>
            <a:endParaRPr lang="en-US" sz="2400"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C0E9A4D2-83DD-4F5B-BCED-16733C9A5556}"/>
              </a:ext>
            </a:extLst>
          </p:cNvPr>
          <p:cNvSpPr>
            <a:spLocks noGrp="1"/>
          </p:cNvSpPr>
          <p:nvPr>
            <p:ph sz="half" idx="2"/>
          </p:nvPr>
        </p:nvSpPr>
        <p:spPr>
          <a:xfrm>
            <a:off x="4572000" y="1038225"/>
            <a:ext cx="3943350" cy="5257800"/>
          </a:xfrm>
        </p:spPr>
        <p:txBody>
          <a:bodyPr>
            <a:normAutofit fontScale="92500" lnSpcReduction="20000"/>
          </a:bodyPr>
          <a:lstStyle/>
          <a:p>
            <a:r>
              <a:rPr lang="en-US" sz="2400" dirty="0"/>
              <a:t>Flexible Spending (Healthcare/Daycare)</a:t>
            </a:r>
          </a:p>
          <a:p>
            <a:r>
              <a:rPr lang="en-US" sz="2400" dirty="0"/>
              <a:t>Group Life &amp; AD&amp;D</a:t>
            </a:r>
          </a:p>
          <a:p>
            <a:r>
              <a:rPr lang="en-US" sz="2400" dirty="0"/>
              <a:t>Long Term Disability (LTD) </a:t>
            </a:r>
          </a:p>
          <a:p>
            <a:r>
              <a:rPr lang="en-US" sz="2400" dirty="0"/>
              <a:t>Effective Dates &amp; Deadlines</a:t>
            </a:r>
          </a:p>
          <a:p>
            <a:r>
              <a:rPr lang="en-US" sz="2400" dirty="0"/>
              <a:t>Voluntary Life &amp; AD&amp; D</a:t>
            </a:r>
          </a:p>
          <a:p>
            <a:r>
              <a:rPr lang="en-US" sz="2400" dirty="0"/>
              <a:t>Accidental, Hospital &amp; Critical</a:t>
            </a:r>
          </a:p>
          <a:p>
            <a:r>
              <a:rPr lang="en-US" sz="2400" dirty="0"/>
              <a:t>NM Health Insurance Exchange</a:t>
            </a:r>
          </a:p>
          <a:p>
            <a:r>
              <a:rPr lang="en-US" sz="2400" dirty="0"/>
              <a:t>EAP</a:t>
            </a:r>
          </a:p>
          <a:p>
            <a:r>
              <a:rPr lang="en-US" sz="2400" dirty="0"/>
              <a:t>Retirement</a:t>
            </a:r>
          </a:p>
          <a:p>
            <a:r>
              <a:rPr lang="en-US" sz="2400" dirty="0"/>
              <a:t>Tuition Remission Benefits</a:t>
            </a:r>
          </a:p>
          <a:p>
            <a:r>
              <a:rPr lang="en-US" sz="2400" dirty="0"/>
              <a:t>Reduced Tuition for Dependent Children</a:t>
            </a:r>
          </a:p>
          <a:p>
            <a:r>
              <a:rPr lang="en-US" sz="2400" dirty="0"/>
              <a:t>Forms To Be Complete by New Hires</a:t>
            </a:r>
          </a:p>
          <a:p>
            <a:endParaRPr lang="en-US" sz="2400" dirty="0"/>
          </a:p>
          <a:p>
            <a:endParaRPr lang="en-US" dirty="0"/>
          </a:p>
          <a:p>
            <a:endParaRPr lang="en-US" dirty="0"/>
          </a:p>
        </p:txBody>
      </p:sp>
    </p:spTree>
    <p:extLst>
      <p:ext uri="{BB962C8B-B14F-4D97-AF65-F5344CB8AC3E}">
        <p14:creationId xmlns:p14="http://schemas.microsoft.com/office/powerpoint/2010/main" val="4206887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5FF5-EA4D-4EB0-9B24-10C001A9DE0B}"/>
              </a:ext>
            </a:extLst>
          </p:cNvPr>
          <p:cNvSpPr>
            <a:spLocks noGrp="1"/>
          </p:cNvSpPr>
          <p:nvPr>
            <p:ph type="title"/>
          </p:nvPr>
        </p:nvSpPr>
        <p:spPr/>
        <p:txBody>
          <a:bodyPr/>
          <a:lstStyle/>
          <a:p>
            <a:r>
              <a:rPr lang="en-US" dirty="0"/>
              <a:t>Long Term Disability (LTD)</a:t>
            </a:r>
          </a:p>
        </p:txBody>
      </p:sp>
      <p:sp>
        <p:nvSpPr>
          <p:cNvPr id="3" name="Content Placeholder 2">
            <a:extLst>
              <a:ext uri="{FF2B5EF4-FFF2-40B4-BE49-F238E27FC236}">
                <a16:creationId xmlns:a16="http://schemas.microsoft.com/office/drawing/2014/main" id="{5302DF6F-0695-472E-8F58-877A7BA210DB}"/>
              </a:ext>
            </a:extLst>
          </p:cNvPr>
          <p:cNvSpPr>
            <a:spLocks noGrp="1"/>
          </p:cNvSpPr>
          <p:nvPr>
            <p:ph sz="half" idx="1"/>
          </p:nvPr>
        </p:nvSpPr>
        <p:spPr/>
        <p:txBody>
          <a:bodyPr>
            <a:normAutofit fontScale="85000" lnSpcReduction="10000"/>
          </a:bodyPr>
          <a:lstStyle/>
          <a:p>
            <a:r>
              <a:rPr lang="en-US" dirty="0"/>
              <a:t>Received up to 60% of base monthly salary up to a max of $5,000 per month</a:t>
            </a:r>
          </a:p>
          <a:p>
            <a:r>
              <a:rPr lang="en-US" dirty="0"/>
              <a:t>135 day waiting period before benefit payment will be paid</a:t>
            </a:r>
          </a:p>
          <a:p>
            <a:r>
              <a:rPr lang="en-US" dirty="0"/>
              <a:t>Claims are reviewed and approved/denied by insurance carrier</a:t>
            </a:r>
          </a:p>
          <a:p>
            <a:pPr marL="0" indent="0">
              <a:buNone/>
            </a:pPr>
            <a:r>
              <a:rPr lang="en-US" dirty="0">
                <a:hlinkClick r:id="rId3"/>
              </a:rPr>
              <a:t>https://benefits.nmsu.edu/hr-benefits/insurance1/ltd.html</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592040A9-8E41-4A1E-B511-16E91F2743E1}"/>
              </a:ext>
            </a:extLst>
          </p:cNvPr>
          <p:cNvSpPr>
            <a:spLocks noGrp="1"/>
          </p:cNvSpPr>
          <p:nvPr>
            <p:ph sz="half" idx="2"/>
          </p:nvPr>
        </p:nvSpPr>
        <p:spPr/>
        <p:txBody>
          <a:bodyPr>
            <a:normAutofit fontScale="85000" lnSpcReduction="10000"/>
          </a:bodyPr>
          <a:lstStyle/>
          <a:p>
            <a:r>
              <a:rPr lang="en-US" dirty="0"/>
              <a:t>The total premium is .14 cents per $100 of coverage</a:t>
            </a:r>
          </a:p>
          <a:p>
            <a:r>
              <a:rPr lang="en-US" dirty="0"/>
              <a:t>Maximum monthly coverage of $8,333 ($100,00 per year)</a:t>
            </a:r>
          </a:p>
          <a:p>
            <a:r>
              <a:rPr lang="en-US" dirty="0"/>
              <a:t>NMSU pays a portion of the premium cost based on salary level</a:t>
            </a:r>
          </a:p>
          <a:p>
            <a:pPr marL="0" indent="0">
              <a:buNone/>
            </a:pPr>
            <a:r>
              <a:rPr lang="en-US" dirty="0"/>
              <a:t>* 9 month employee annual premiums are paid over the academic year</a:t>
            </a:r>
          </a:p>
          <a:p>
            <a:endParaRPr lang="en-US" dirty="0"/>
          </a:p>
        </p:txBody>
      </p:sp>
    </p:spTree>
    <p:extLst>
      <p:ext uri="{BB962C8B-B14F-4D97-AF65-F5344CB8AC3E}">
        <p14:creationId xmlns:p14="http://schemas.microsoft.com/office/powerpoint/2010/main" val="62501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5803"/>
            <a:ext cx="7886700" cy="4732774"/>
          </a:xfrm>
        </p:spPr>
        <p:txBody>
          <a:bodyPr>
            <a:normAutofit lnSpcReduction="10000"/>
          </a:bodyPr>
          <a:lstStyle/>
          <a:p>
            <a:pPr marL="0" indent="0" algn="ctr">
              <a:buNone/>
            </a:pPr>
            <a:r>
              <a:rPr lang="en-US" sz="2400" dirty="0">
                <a:solidFill>
                  <a:srgbClr val="8C0B41"/>
                </a:solidFill>
                <a:latin typeface="Calibri" panose="020F0502020204030204" pitchFamily="34" charset="0"/>
                <a:cs typeface="Calibri" pitchFamily="34" charset="0"/>
              </a:rPr>
              <a:t>New Hires</a:t>
            </a:r>
          </a:p>
          <a:p>
            <a:pPr marL="0" indent="0">
              <a:buNone/>
            </a:pPr>
            <a:r>
              <a:rPr lang="en-US" sz="2400" dirty="0">
                <a:latin typeface="Calibri" panose="020F0502020204030204" pitchFamily="34" charset="0"/>
                <a:cs typeface="Calibri" pitchFamily="34" charset="0"/>
              </a:rPr>
              <a:t>First pay period following 30 days of employment:</a:t>
            </a:r>
          </a:p>
          <a:p>
            <a:pPr marL="0" indent="0">
              <a:buNone/>
            </a:pPr>
            <a:r>
              <a:rPr lang="en-US" sz="2400" b="1" dirty="0">
                <a:latin typeface="Calibri" panose="020F0502020204030204" pitchFamily="34" charset="0"/>
                <a:cs typeface="Calibri" pitchFamily="34" charset="0"/>
              </a:rPr>
              <a:t>	</a:t>
            </a:r>
            <a:r>
              <a:rPr lang="en-US" sz="1800" b="1" dirty="0">
                <a:latin typeface="Calibri" pitchFamily="34" charset="0"/>
                <a:cs typeface="Calibri" pitchFamily="34" charset="0"/>
              </a:rPr>
              <a:t>Medical/Rx	Dental		Group &amp; Voluntary Life &amp; AD&amp;D</a:t>
            </a:r>
          </a:p>
          <a:p>
            <a:pPr marL="914400" lvl="2" indent="0">
              <a:buNone/>
            </a:pPr>
            <a:r>
              <a:rPr lang="en-US" sz="1800" b="1" dirty="0">
                <a:latin typeface="Calibri" pitchFamily="34" charset="0"/>
                <a:cs typeface="Calibri" pitchFamily="34" charset="0"/>
              </a:rPr>
              <a:t>Critical Illness	Long Term Disability</a:t>
            </a:r>
          </a:p>
          <a:p>
            <a:pPr marL="0" indent="0">
              <a:buNone/>
            </a:pPr>
            <a:r>
              <a:rPr lang="en-US" sz="2400" dirty="0">
                <a:latin typeface="Calibri" pitchFamily="34" charset="0"/>
                <a:cs typeface="Calibri" pitchFamily="34" charset="0"/>
              </a:rPr>
              <a:t>First of the month following 30 days of employment</a:t>
            </a:r>
            <a:r>
              <a:rPr lang="en-US" sz="2000" dirty="0">
                <a:latin typeface="Calibri" pitchFamily="34" charset="0"/>
                <a:cs typeface="Calibri" pitchFamily="34" charset="0"/>
              </a:rPr>
              <a:t>: </a:t>
            </a:r>
            <a:r>
              <a:rPr lang="en-US" sz="1800" b="1" dirty="0">
                <a:latin typeface="Calibri" pitchFamily="34" charset="0"/>
                <a:cs typeface="Calibri" pitchFamily="34" charset="0"/>
              </a:rPr>
              <a:t>Vision</a:t>
            </a:r>
          </a:p>
          <a:p>
            <a:pPr marL="0" indent="0">
              <a:spcBef>
                <a:spcPts val="0"/>
              </a:spcBef>
              <a:buNone/>
            </a:pPr>
            <a:r>
              <a:rPr lang="en-US" sz="2400" dirty="0">
                <a:latin typeface="Calibri" pitchFamily="34" charset="0"/>
                <a:cs typeface="Calibri" pitchFamily="34" charset="0"/>
              </a:rPr>
              <a:t>First of the month following receipt of enrollment form: </a:t>
            </a:r>
            <a:r>
              <a:rPr lang="en-US" sz="1600" b="1" dirty="0">
                <a:latin typeface="Calibri" pitchFamily="34" charset="0"/>
                <a:cs typeface="Calibri" pitchFamily="34" charset="0"/>
              </a:rPr>
              <a:t>Flexible Spending Account</a:t>
            </a:r>
          </a:p>
          <a:p>
            <a:pPr marL="0" indent="0">
              <a:lnSpc>
                <a:spcPct val="0"/>
              </a:lnSpc>
              <a:spcBef>
                <a:spcPts val="0"/>
              </a:spcBef>
              <a:buNone/>
            </a:pPr>
            <a:endParaRPr lang="en-US" sz="1800" dirty="0">
              <a:latin typeface="Calibri" pitchFamily="34" charset="0"/>
              <a:cs typeface="Calibri" pitchFamily="34" charset="0"/>
            </a:endParaRPr>
          </a:p>
          <a:p>
            <a:pPr marL="0" indent="0">
              <a:lnSpc>
                <a:spcPct val="50000"/>
              </a:lnSpc>
              <a:spcBef>
                <a:spcPts val="0"/>
              </a:spcBef>
              <a:buNone/>
            </a:pPr>
            <a:endParaRPr lang="en-US" sz="2400" dirty="0">
              <a:latin typeface="Calibri" pitchFamily="34" charset="0"/>
              <a:cs typeface="Calibri" pitchFamily="34" charset="0"/>
            </a:endParaRPr>
          </a:p>
          <a:p>
            <a:pPr marL="0" indent="0">
              <a:spcBef>
                <a:spcPts val="0"/>
              </a:spcBef>
              <a:buNone/>
            </a:pPr>
            <a:r>
              <a:rPr lang="en-US" sz="2400" dirty="0">
                <a:latin typeface="Calibri" pitchFamily="34" charset="0"/>
                <a:cs typeface="Calibri" pitchFamily="34" charset="0"/>
              </a:rPr>
              <a:t>If you leave employment, benefits will end:</a:t>
            </a:r>
            <a:endParaRPr lang="en-US" sz="2000" b="1" i="1" dirty="0">
              <a:latin typeface="Calibri" pitchFamily="34" charset="0"/>
              <a:cs typeface="Calibri" pitchFamily="34" charset="0"/>
            </a:endParaRPr>
          </a:p>
          <a:p>
            <a:pPr marL="457200" lvl="1" indent="0">
              <a:spcBef>
                <a:spcPts val="0"/>
              </a:spcBef>
              <a:buNone/>
            </a:pPr>
            <a:r>
              <a:rPr lang="en-US" sz="2000" b="1" i="1" dirty="0">
                <a:latin typeface="Calibri" pitchFamily="34" charset="0"/>
                <a:cs typeface="Calibri" pitchFamily="34" charset="0"/>
              </a:rPr>
              <a:t>12 month employees</a:t>
            </a:r>
          </a:p>
          <a:p>
            <a:pPr lvl="1">
              <a:spcBef>
                <a:spcPts val="0"/>
              </a:spcBef>
            </a:pPr>
            <a:r>
              <a:rPr lang="en-US" sz="1800" dirty="0">
                <a:latin typeface="Calibri" pitchFamily="34" charset="0"/>
                <a:cs typeface="Calibri" pitchFamily="34" charset="0"/>
              </a:rPr>
              <a:t>Last day of the pay period in which employment ends provided all premiums have been paid*</a:t>
            </a:r>
          </a:p>
          <a:p>
            <a:pPr marL="457200" lvl="1" indent="0">
              <a:spcBef>
                <a:spcPts val="0"/>
              </a:spcBef>
              <a:buNone/>
            </a:pPr>
            <a:r>
              <a:rPr lang="en-US" sz="2000" b="1" i="1" dirty="0">
                <a:latin typeface="Calibri" pitchFamily="34" charset="0"/>
                <a:cs typeface="Calibri" pitchFamily="34" charset="0"/>
              </a:rPr>
              <a:t>9 month employees who terminate at the end of Spring semester or do not report for service at the beginning of the Fall semester</a:t>
            </a:r>
          </a:p>
          <a:p>
            <a:pPr lvl="1">
              <a:spcBef>
                <a:spcPts val="0"/>
              </a:spcBef>
            </a:pPr>
            <a:r>
              <a:rPr lang="en-US" sz="1800" dirty="0">
                <a:latin typeface="Calibri" pitchFamily="34" charset="0"/>
                <a:cs typeface="Calibri" pitchFamily="34" charset="0"/>
              </a:rPr>
              <a:t>Medical/Rx and Dental – June 30</a:t>
            </a:r>
            <a:r>
              <a:rPr lang="en-US" sz="1800" baseline="30000" dirty="0">
                <a:latin typeface="Calibri" pitchFamily="34" charset="0"/>
                <a:cs typeface="Calibri" pitchFamily="34" charset="0"/>
              </a:rPr>
              <a:t>th</a:t>
            </a:r>
            <a:endParaRPr lang="en-US" sz="1800" dirty="0">
              <a:latin typeface="Calibri" pitchFamily="34" charset="0"/>
              <a:cs typeface="Calibri" pitchFamily="34" charset="0"/>
            </a:endParaRPr>
          </a:p>
          <a:p>
            <a:pPr lvl="1">
              <a:spcBef>
                <a:spcPts val="0"/>
              </a:spcBef>
            </a:pPr>
            <a:r>
              <a:rPr lang="en-US" sz="1800" dirty="0">
                <a:latin typeface="Calibri" pitchFamily="34" charset="0"/>
                <a:cs typeface="Calibri" pitchFamily="34" charset="0"/>
              </a:rPr>
              <a:t>All other coverages* – May 15</a:t>
            </a:r>
            <a:r>
              <a:rPr lang="en-US" sz="1800" baseline="30000" dirty="0">
                <a:latin typeface="Calibri" pitchFamily="34" charset="0"/>
                <a:cs typeface="Calibri" pitchFamily="34" charset="0"/>
              </a:rPr>
              <a:t>th</a:t>
            </a:r>
            <a:r>
              <a:rPr lang="en-US" sz="1800" dirty="0">
                <a:latin typeface="Calibri" pitchFamily="34" charset="0"/>
                <a:cs typeface="Calibri" pitchFamily="34" charset="0"/>
              </a:rPr>
              <a:t> </a:t>
            </a:r>
          </a:p>
        </p:txBody>
      </p:sp>
      <p:sp>
        <p:nvSpPr>
          <p:cNvPr id="3" name="Title 2"/>
          <p:cNvSpPr>
            <a:spLocks noGrp="1"/>
          </p:cNvSpPr>
          <p:nvPr>
            <p:ph type="title"/>
          </p:nvPr>
        </p:nvSpPr>
        <p:spPr>
          <a:xfrm>
            <a:off x="628650" y="365127"/>
            <a:ext cx="7886700" cy="1001450"/>
          </a:xfrm>
        </p:spPr>
        <p:txBody>
          <a:bodyPr/>
          <a:lstStyle/>
          <a:p>
            <a:pPr algn="ctr"/>
            <a:r>
              <a:rPr lang="en-US" dirty="0"/>
              <a:t>Effective Dates</a:t>
            </a:r>
            <a:endParaRPr lang="en-US" sz="2400" dirty="0"/>
          </a:p>
        </p:txBody>
      </p:sp>
    </p:spTree>
    <p:extLst>
      <p:ext uri="{BB962C8B-B14F-4D97-AF65-F5344CB8AC3E}">
        <p14:creationId xmlns:p14="http://schemas.microsoft.com/office/powerpoint/2010/main" val="224536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1202416"/>
          </a:xfrm>
        </p:spPr>
        <p:txBody>
          <a:bodyPr/>
          <a:lstStyle/>
          <a:p>
            <a:pPr algn="ctr"/>
            <a:r>
              <a:rPr lang="en-US" dirty="0"/>
              <a:t>Deadlines/Rates</a:t>
            </a:r>
          </a:p>
        </p:txBody>
      </p:sp>
      <p:sp>
        <p:nvSpPr>
          <p:cNvPr id="4" name="Rectangle 3"/>
          <p:cNvSpPr>
            <a:spLocks noGrp="1" noChangeArrowheads="1"/>
          </p:cNvSpPr>
          <p:nvPr>
            <p:ph idx="1"/>
          </p:nvPr>
        </p:nvSpPr>
        <p:spPr bwMode="auto">
          <a:xfrm>
            <a:off x="628650" y="1567542"/>
            <a:ext cx="7886700" cy="4260501"/>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Arial" pitchFamily="34" charset="0"/>
              <a:buChar char="•"/>
              <a:defRPr/>
            </a:pPr>
            <a:r>
              <a:rPr lang="en-US" sz="1800" dirty="0">
                <a:latin typeface="Calibri" pitchFamily="34" charset="0"/>
                <a:cs typeface="Calibri" pitchFamily="34" charset="0"/>
              </a:rPr>
              <a:t>Deadline for enrollment:</a:t>
            </a:r>
          </a:p>
          <a:p>
            <a:pPr lvl="1" eaLnBrk="1" hangingPunct="1">
              <a:buFont typeface="Arial" pitchFamily="34" charset="0"/>
              <a:buChar char="•"/>
              <a:defRPr/>
            </a:pPr>
            <a:r>
              <a:rPr lang="en-US" sz="1800" b="1" dirty="0">
                <a:latin typeface="Calibri" pitchFamily="34" charset="0"/>
                <a:cs typeface="Calibri" pitchFamily="34" charset="0"/>
              </a:rPr>
              <a:t>Must enroll within 31 days of hire date.</a:t>
            </a:r>
          </a:p>
          <a:p>
            <a:pPr marL="282575" lvl="1" indent="-282575" eaLnBrk="1" hangingPunct="1">
              <a:buFont typeface="Arial" pitchFamily="34" charset="0"/>
              <a:buChar char="•"/>
              <a:defRPr/>
            </a:pPr>
            <a:r>
              <a:rPr lang="en-US" sz="1800" dirty="0">
                <a:latin typeface="Calibri" pitchFamily="34" charset="0"/>
                <a:cs typeface="Calibri" pitchFamily="34" charset="0"/>
              </a:rPr>
              <a:t>Rate splits for Medical/Group Life and AD&amp;D/Long Term Disability:</a:t>
            </a:r>
          </a:p>
          <a:p>
            <a:pPr lvl="1" eaLnBrk="1" hangingPunct="1">
              <a:buFont typeface="Arial" pitchFamily="34" charset="0"/>
              <a:buChar char="•"/>
              <a:defRPr/>
            </a:pPr>
            <a:endParaRPr lang="en-US" sz="1800" dirty="0">
              <a:latin typeface="Calibri" pitchFamily="34" charset="0"/>
              <a:cs typeface="Calibri" pitchFamily="34" charset="0"/>
            </a:endParaRPr>
          </a:p>
          <a:p>
            <a:pPr lvl="1" eaLnBrk="1" hangingPunct="1">
              <a:buFont typeface="Arial" pitchFamily="34" charset="0"/>
              <a:buChar char="•"/>
              <a:defRPr/>
            </a:pPr>
            <a:endParaRPr lang="en-US" sz="1800" dirty="0">
              <a:latin typeface="Calibri" pitchFamily="34" charset="0"/>
              <a:cs typeface="Calibri" pitchFamily="34" charset="0"/>
            </a:endParaRPr>
          </a:p>
          <a:p>
            <a:pPr lvl="1" eaLnBrk="1" hangingPunct="1">
              <a:buFont typeface="Arial" pitchFamily="34" charset="0"/>
              <a:buChar char="•"/>
              <a:defRPr/>
            </a:pPr>
            <a:endParaRPr lang="en-US" sz="1800" dirty="0">
              <a:latin typeface="Calibri" pitchFamily="34" charset="0"/>
              <a:cs typeface="Calibri" pitchFamily="34" charset="0"/>
            </a:endParaRPr>
          </a:p>
          <a:p>
            <a:pPr lvl="1" eaLnBrk="1" hangingPunct="1">
              <a:buFont typeface="Arial" pitchFamily="34" charset="0"/>
              <a:buChar char="•"/>
              <a:defRPr/>
            </a:pPr>
            <a:endParaRPr lang="en-US" sz="1800" dirty="0">
              <a:latin typeface="Calibri" pitchFamily="34" charset="0"/>
              <a:cs typeface="Calibri" pitchFamily="34" charset="0"/>
            </a:endParaRPr>
          </a:p>
          <a:p>
            <a:pPr marL="457200" lvl="1" indent="0" eaLnBrk="1" hangingPunct="1">
              <a:buNone/>
              <a:defRPr/>
            </a:pPr>
            <a:endParaRPr lang="en-US" sz="1800" dirty="0">
              <a:latin typeface="Calibri" pitchFamily="34" charset="0"/>
              <a:cs typeface="Calibri" pitchFamily="34" charset="0"/>
            </a:endParaRPr>
          </a:p>
          <a:p>
            <a:pPr marL="285750" lvl="1" eaLnBrk="1" hangingPunct="1">
              <a:buFont typeface="Arial" pitchFamily="34" charset="0"/>
              <a:buChar char="•"/>
              <a:defRPr/>
            </a:pPr>
            <a:r>
              <a:rPr lang="en-US" sz="1800" dirty="0">
                <a:latin typeface="Calibri" pitchFamily="34" charset="0"/>
                <a:cs typeface="Calibri" pitchFamily="34" charset="0"/>
              </a:rPr>
              <a:t>Dental Rates: NMSU 60%, Employee 40%</a:t>
            </a:r>
          </a:p>
          <a:p>
            <a:pPr marL="285750" lvl="1" eaLnBrk="1" hangingPunct="1">
              <a:buFont typeface="Arial" pitchFamily="34" charset="0"/>
              <a:buChar char="•"/>
              <a:defRPr/>
            </a:pPr>
            <a:r>
              <a:rPr lang="en-US" sz="1800" dirty="0">
                <a:latin typeface="Calibri" pitchFamily="34" charset="0"/>
                <a:cs typeface="Calibri" pitchFamily="34" charset="0"/>
              </a:rPr>
              <a:t>Employee paid benefits:</a:t>
            </a:r>
          </a:p>
          <a:p>
            <a:pPr lvl="1" eaLnBrk="1" hangingPunct="1">
              <a:buFont typeface="Arial" pitchFamily="34" charset="0"/>
              <a:buChar char="•"/>
              <a:defRPr/>
            </a:pPr>
            <a:r>
              <a:rPr lang="en-US" sz="1800" dirty="0">
                <a:latin typeface="Calibri" pitchFamily="34" charset="0"/>
                <a:cs typeface="Calibri" pitchFamily="34" charset="0"/>
              </a:rPr>
              <a:t>Vision, Voluntary Life and AD&amp;D, Critical Illness.</a:t>
            </a:r>
          </a:p>
          <a:p>
            <a:pPr lvl="1" eaLnBrk="1" hangingPunct="1">
              <a:buFont typeface="Arial" pitchFamily="34" charset="0"/>
              <a:buChar char="•"/>
              <a:defRPr/>
            </a:pPr>
            <a:r>
              <a:rPr lang="en-US" sz="1800" dirty="0">
                <a:latin typeface="Calibri" pitchFamily="34" charset="0"/>
                <a:cs typeface="Calibri" pitchFamily="34" charset="0"/>
              </a:rPr>
              <a:t>Details on premium amounts can be found on the NMSU Benefits website at </a:t>
            </a:r>
            <a:r>
              <a:rPr lang="en-US" sz="1800" dirty="0">
                <a:latin typeface="Calibri" pitchFamily="34" charset="0"/>
                <a:hlinkClick r:id="rId3"/>
              </a:rPr>
              <a:t>http://benefits.nmsu.edu/</a:t>
            </a:r>
            <a:endParaRPr lang="en-US" sz="1800" dirty="0">
              <a:latin typeface="Calibri" pitchFamily="34" charset="0"/>
              <a:cs typeface="Calibri" pitchFamily="34" charset="0"/>
            </a:endParaRPr>
          </a:p>
          <a:p>
            <a:pPr lvl="1" eaLnBrk="1" hangingPunct="1">
              <a:buFont typeface="Wingdings" pitchFamily="2" charset="2"/>
              <a:buChar char="v"/>
              <a:defRPr/>
            </a:pPr>
            <a:endParaRPr lang="en-US" sz="1800" dirty="0"/>
          </a:p>
        </p:txBody>
      </p:sp>
      <p:graphicFrame>
        <p:nvGraphicFramePr>
          <p:cNvPr id="7" name="Table 6">
            <a:extLst>
              <a:ext uri="{FF2B5EF4-FFF2-40B4-BE49-F238E27FC236}">
                <a16:creationId xmlns:a16="http://schemas.microsoft.com/office/drawing/2014/main" id="{8EB8DCE0-6201-4A6F-B262-A22895F36401}"/>
              </a:ext>
            </a:extLst>
          </p:cNvPr>
          <p:cNvGraphicFramePr>
            <a:graphicFrameLocks noGrp="1"/>
          </p:cNvGraphicFramePr>
          <p:nvPr>
            <p:extLst>
              <p:ext uri="{D42A27DB-BD31-4B8C-83A1-F6EECF244321}">
                <p14:modId xmlns:p14="http://schemas.microsoft.com/office/powerpoint/2010/main" val="1673298740"/>
              </p:ext>
            </p:extLst>
          </p:nvPr>
        </p:nvGraphicFramePr>
        <p:xfrm>
          <a:off x="1225118" y="2618912"/>
          <a:ext cx="5708342" cy="1265576"/>
        </p:xfrm>
        <a:graphic>
          <a:graphicData uri="http://schemas.openxmlformats.org/drawingml/2006/table">
            <a:tbl>
              <a:tblPr firstRow="1" firstCol="1" lastRow="1" lastCol="1" bandRow="1" bandCol="1"/>
              <a:tblGrid>
                <a:gridCol w="2363897">
                  <a:extLst>
                    <a:ext uri="{9D8B030D-6E8A-4147-A177-3AD203B41FA5}">
                      <a16:colId xmlns:a16="http://schemas.microsoft.com/office/drawing/2014/main" val="2495932930"/>
                    </a:ext>
                  </a:extLst>
                </a:gridCol>
                <a:gridCol w="1656566">
                  <a:extLst>
                    <a:ext uri="{9D8B030D-6E8A-4147-A177-3AD203B41FA5}">
                      <a16:colId xmlns:a16="http://schemas.microsoft.com/office/drawing/2014/main" val="1757165953"/>
                    </a:ext>
                  </a:extLst>
                </a:gridCol>
                <a:gridCol w="1687879">
                  <a:extLst>
                    <a:ext uri="{9D8B030D-6E8A-4147-A177-3AD203B41FA5}">
                      <a16:colId xmlns:a16="http://schemas.microsoft.com/office/drawing/2014/main" val="3361529620"/>
                    </a:ext>
                  </a:extLst>
                </a:gridCol>
              </a:tblGrid>
              <a:tr h="316394">
                <a:tc>
                  <a:txBody>
                    <a:bodyPr/>
                    <a:lstStyle/>
                    <a:p>
                      <a:pPr marL="173355" marR="168910" algn="ctr">
                        <a:lnSpc>
                          <a:spcPts val="1165"/>
                        </a:lnSpc>
                        <a:spcBef>
                          <a:spcPts val="25"/>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3355" marR="168910" algn="ctr">
                        <a:lnSpc>
                          <a:spcPts val="1165"/>
                        </a:lnSpc>
                        <a:spcBef>
                          <a:spcPts val="25"/>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Annual</a:t>
                      </a:r>
                      <a:r>
                        <a:rPr lang="en-US" sz="14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spc="-10" dirty="0">
                          <a:effectLst/>
                          <a:latin typeface="Times New Roman" panose="02020603050405020304" pitchFamily="18" charset="0"/>
                          <a:ea typeface="Times New Roman" panose="02020603050405020304" pitchFamily="18" charset="0"/>
                          <a:cs typeface="Times New Roman" panose="02020603050405020304" pitchFamily="18" charset="0"/>
                        </a:rPr>
                        <a:t>Salary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180975" algn="ctr">
                        <a:lnSpc>
                          <a:spcPts val="1165"/>
                        </a:lnSpc>
                        <a:spcBef>
                          <a:spcPts val="25"/>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 marR="180975" algn="ctr">
                        <a:lnSpc>
                          <a:spcPts val="1165"/>
                        </a:lnSpc>
                        <a:spcBef>
                          <a:spcPts val="25"/>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NMSU</a:t>
                      </a:r>
                      <a:r>
                        <a:rPr lang="en-US" sz="14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spc="-5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99695" algn="ctr">
                        <a:lnSpc>
                          <a:spcPts val="1165"/>
                        </a:lnSpc>
                        <a:spcBef>
                          <a:spcPts val="25"/>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2870" marR="99695" algn="ctr">
                        <a:lnSpc>
                          <a:spcPts val="1165"/>
                        </a:lnSpc>
                        <a:spcBef>
                          <a:spcPts val="25"/>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Employee </a:t>
                      </a:r>
                      <a:r>
                        <a:rPr lang="en-US" sz="1400" b="1" spc="-5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65089"/>
                  </a:ext>
                </a:extLst>
              </a:tr>
              <a:tr h="316394">
                <a:tc>
                  <a:txBody>
                    <a:bodyPr/>
                    <a:lstStyle/>
                    <a:p>
                      <a:pPr marL="173355" marR="168275" algn="ctr">
                        <a:lnSpc>
                          <a:spcPts val="1190"/>
                        </a:lnSpc>
                        <a:spcBef>
                          <a:spcPts val="5"/>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3355" marR="168275" algn="ctr">
                        <a:lnSpc>
                          <a:spcPts val="1190"/>
                        </a:lnSpc>
                        <a:spcBef>
                          <a:spcPts val="5"/>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$0 -</a:t>
                      </a:r>
                      <a:r>
                        <a:rPr lang="en-US" sz="14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a:effectLst/>
                          <a:latin typeface="Times New Roman" panose="02020603050405020304" pitchFamily="18" charset="0"/>
                          <a:ea typeface="Times New Roman" panose="02020603050405020304" pitchFamily="18" charset="0"/>
                          <a:cs typeface="Times New Roman" panose="02020603050405020304" pitchFamily="18" charset="0"/>
                        </a:rPr>
                        <a:t>$35,999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180975" algn="ctr">
                        <a:lnSpc>
                          <a:spcPts val="1190"/>
                        </a:lnSpc>
                        <a:spcBef>
                          <a:spcPts val="5"/>
                        </a:spcBef>
                        <a:spcAft>
                          <a:spcPts val="0"/>
                        </a:spcAft>
                      </a:pPr>
                      <a:endPar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 marR="180975" algn="ctr">
                        <a:lnSpc>
                          <a:spcPts val="1190"/>
                        </a:lnSpc>
                        <a:spcBef>
                          <a:spcPts val="5"/>
                        </a:spcBef>
                        <a:spcAft>
                          <a:spcPts val="0"/>
                        </a:spcAft>
                      </a:pP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695" marR="99695" algn="ctr">
                        <a:lnSpc>
                          <a:spcPts val="1190"/>
                        </a:lnSpc>
                        <a:spcBef>
                          <a:spcPts val="5"/>
                        </a:spcBef>
                        <a:spcAft>
                          <a:spcPts val="0"/>
                        </a:spcAft>
                      </a:pPr>
                      <a:endPar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9695" marR="99695" algn="ctr">
                        <a:lnSpc>
                          <a:spcPts val="1190"/>
                        </a:lnSpc>
                        <a:spcBef>
                          <a:spcPts val="5"/>
                        </a:spcBef>
                        <a:spcAft>
                          <a:spcPts val="0"/>
                        </a:spcAft>
                      </a:pP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480413"/>
                  </a:ext>
                </a:extLst>
              </a:tr>
              <a:tr h="316394">
                <a:tc>
                  <a:txBody>
                    <a:bodyPr/>
                    <a:lstStyle/>
                    <a:p>
                      <a:pPr marL="173355" marR="170180" algn="ctr">
                        <a:lnSpc>
                          <a:spcPts val="1190"/>
                        </a:lnSpc>
                        <a:spcBef>
                          <a:spcPts val="5"/>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3355" marR="170180" algn="ctr">
                        <a:lnSpc>
                          <a:spcPts val="1190"/>
                        </a:lnSpc>
                        <a:spcBef>
                          <a:spcPts val="5"/>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$36,000 -</a:t>
                      </a:r>
                      <a:r>
                        <a:rPr lang="en-US" sz="14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a:effectLst/>
                          <a:latin typeface="Times New Roman" panose="02020603050405020304" pitchFamily="18" charset="0"/>
                          <a:ea typeface="Times New Roman" panose="02020603050405020304" pitchFamily="18" charset="0"/>
                          <a:cs typeface="Times New Roman" panose="02020603050405020304" pitchFamily="18" charset="0"/>
                        </a:rPr>
                        <a:t>$44,000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245" marR="180975" algn="ctr">
                        <a:lnSpc>
                          <a:spcPts val="1190"/>
                        </a:lnSpc>
                        <a:spcBef>
                          <a:spcPts val="5"/>
                        </a:spcBef>
                        <a:spcAft>
                          <a:spcPts val="0"/>
                        </a:spcAft>
                      </a:pPr>
                      <a:endPar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245" marR="180975" algn="ctr">
                        <a:lnSpc>
                          <a:spcPts val="1190"/>
                        </a:lnSpc>
                        <a:spcBef>
                          <a:spcPts val="5"/>
                        </a:spcBef>
                        <a:spcAft>
                          <a:spcPts val="0"/>
                        </a:spcAft>
                      </a:pP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695" marR="99695" algn="ctr">
                        <a:lnSpc>
                          <a:spcPts val="1190"/>
                        </a:lnSpc>
                        <a:spcBef>
                          <a:spcPts val="5"/>
                        </a:spcBef>
                        <a:spcAft>
                          <a:spcPts val="0"/>
                        </a:spcAft>
                      </a:pPr>
                      <a:endPar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9695" marR="99695" algn="ctr">
                        <a:lnSpc>
                          <a:spcPts val="1190"/>
                        </a:lnSpc>
                        <a:spcBef>
                          <a:spcPts val="5"/>
                        </a:spcBef>
                        <a:spcAft>
                          <a:spcPts val="0"/>
                        </a:spcAft>
                      </a:pP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51961"/>
                  </a:ext>
                </a:extLst>
              </a:tr>
              <a:tr h="316394">
                <a:tc>
                  <a:txBody>
                    <a:bodyPr/>
                    <a:lstStyle/>
                    <a:p>
                      <a:pPr marL="173355" marR="170180" algn="ctr">
                        <a:lnSpc>
                          <a:spcPts val="1190"/>
                        </a:lnSpc>
                        <a:spcBef>
                          <a:spcPts val="5"/>
                        </a:spcBef>
                        <a:spcAft>
                          <a:spcPts val="0"/>
                        </a:spcAft>
                      </a:pPr>
                      <a:endParaRPr lang="en-US" sz="14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3355" marR="170180" algn="ctr">
                        <a:lnSpc>
                          <a:spcPts val="1190"/>
                        </a:lnSpc>
                        <a:spcBef>
                          <a:spcPts val="5"/>
                        </a:spcBef>
                        <a:spcAft>
                          <a:spcPts val="0"/>
                        </a:spcAft>
                      </a:pPr>
                      <a:r>
                        <a:rPr lang="en-US" sz="1400" spc="-10" dirty="0">
                          <a:effectLst/>
                          <a:latin typeface="Times New Roman" panose="02020603050405020304" pitchFamily="18" charset="0"/>
                          <a:ea typeface="Times New Roman" panose="02020603050405020304" pitchFamily="18" charset="0"/>
                          <a:cs typeface="Times New Roman" panose="02020603050405020304" pitchFamily="18" charset="0"/>
                        </a:rPr>
                        <a:t>$44,001+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180975" algn="ctr">
                        <a:lnSpc>
                          <a:spcPts val="1190"/>
                        </a:lnSpc>
                        <a:spcBef>
                          <a:spcPts val="5"/>
                        </a:spcBef>
                        <a:spcAft>
                          <a:spcPts val="0"/>
                        </a:spcAft>
                      </a:pPr>
                      <a:endPar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 marR="180975" algn="ctr">
                        <a:lnSpc>
                          <a:spcPts val="1190"/>
                        </a:lnSpc>
                        <a:spcBef>
                          <a:spcPts val="5"/>
                        </a:spcBef>
                        <a:spcAft>
                          <a:spcPts val="0"/>
                        </a:spcAft>
                      </a:pP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marR="99695" algn="ctr">
                        <a:lnSpc>
                          <a:spcPts val="1190"/>
                        </a:lnSpc>
                        <a:spcBef>
                          <a:spcPts val="5"/>
                        </a:spcBef>
                        <a:spcAft>
                          <a:spcPts val="0"/>
                        </a:spcAft>
                      </a:pPr>
                      <a:endPar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0965" marR="99695" algn="ctr">
                        <a:lnSpc>
                          <a:spcPts val="1190"/>
                        </a:lnSpc>
                        <a:spcBef>
                          <a:spcPts val="5"/>
                        </a:spcBef>
                        <a:spcAft>
                          <a:spcPts val="0"/>
                        </a:spcAft>
                      </a:pP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145528"/>
                  </a:ext>
                </a:extLst>
              </a:tr>
            </a:tbl>
          </a:graphicData>
        </a:graphic>
      </p:graphicFrame>
    </p:spTree>
    <p:extLst>
      <p:ext uri="{BB962C8B-B14F-4D97-AF65-F5344CB8AC3E}">
        <p14:creationId xmlns:p14="http://schemas.microsoft.com/office/powerpoint/2010/main" val="166699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835A-9207-41BB-8092-5648B5D3C4CF}"/>
              </a:ext>
            </a:extLst>
          </p:cNvPr>
          <p:cNvSpPr>
            <a:spLocks noGrp="1"/>
          </p:cNvSpPr>
          <p:nvPr>
            <p:ph type="title"/>
          </p:nvPr>
        </p:nvSpPr>
        <p:spPr/>
        <p:txBody>
          <a:bodyPr/>
          <a:lstStyle/>
          <a:p>
            <a:pPr algn="ctr"/>
            <a:r>
              <a:rPr lang="en-US" dirty="0"/>
              <a:t>Voluntary Life &amp; AD&amp;D</a:t>
            </a:r>
          </a:p>
        </p:txBody>
      </p:sp>
      <p:sp>
        <p:nvSpPr>
          <p:cNvPr id="3" name="Content Placeholder 2">
            <a:extLst>
              <a:ext uri="{FF2B5EF4-FFF2-40B4-BE49-F238E27FC236}">
                <a16:creationId xmlns:a16="http://schemas.microsoft.com/office/drawing/2014/main" id="{E760F99C-74F7-40AF-B092-FC54BB671152}"/>
              </a:ext>
            </a:extLst>
          </p:cNvPr>
          <p:cNvSpPr>
            <a:spLocks noGrp="1"/>
          </p:cNvSpPr>
          <p:nvPr>
            <p:ph sz="half" idx="1"/>
          </p:nvPr>
        </p:nvSpPr>
        <p:spPr/>
        <p:txBody>
          <a:bodyPr>
            <a:normAutofit fontScale="77500" lnSpcReduction="20000"/>
          </a:bodyPr>
          <a:lstStyle/>
          <a:p>
            <a:r>
              <a:rPr lang="en-US" dirty="0"/>
              <a:t>Available to employee and their depends</a:t>
            </a:r>
          </a:p>
          <a:p>
            <a:r>
              <a:rPr lang="en-US" dirty="0">
                <a:latin typeface="Calibri" pitchFamily="34" charset="0"/>
                <a:cs typeface="Calibri" pitchFamily="34" charset="0"/>
              </a:rPr>
              <a:t>Regular employees and Non-regular term appointment employees working 30 hours per week or more</a:t>
            </a:r>
          </a:p>
          <a:p>
            <a:r>
              <a:rPr lang="en-US" dirty="0"/>
              <a:t>Eligible dependents may include spouse, domestic partner, children to age 26</a:t>
            </a:r>
          </a:p>
          <a:p>
            <a:pPr marL="0" indent="0">
              <a:buNone/>
            </a:pPr>
            <a:r>
              <a:rPr lang="en-US" dirty="0">
                <a:hlinkClick r:id="rId3"/>
              </a:rPr>
              <a:t>https://benefits.nmsu.edu/hr-benefits/insurance1/vol-life-add.html</a:t>
            </a:r>
            <a:endParaRPr lang="en-US" dirty="0"/>
          </a:p>
        </p:txBody>
      </p:sp>
      <p:sp>
        <p:nvSpPr>
          <p:cNvPr id="4" name="Content Placeholder 3">
            <a:extLst>
              <a:ext uri="{FF2B5EF4-FFF2-40B4-BE49-F238E27FC236}">
                <a16:creationId xmlns:a16="http://schemas.microsoft.com/office/drawing/2014/main" id="{B14E9FB8-CCB9-4ED1-A45A-BD1DD281E096}"/>
              </a:ext>
            </a:extLst>
          </p:cNvPr>
          <p:cNvSpPr>
            <a:spLocks noGrp="1"/>
          </p:cNvSpPr>
          <p:nvPr>
            <p:ph sz="half" idx="2"/>
          </p:nvPr>
        </p:nvSpPr>
        <p:spPr/>
        <p:txBody>
          <a:bodyPr>
            <a:normAutofit fontScale="77500" lnSpcReduction="20000"/>
          </a:bodyPr>
          <a:lstStyle/>
          <a:p>
            <a:r>
              <a:rPr lang="en-US" dirty="0"/>
              <a:t>Must complete benefit enrollment/waiver form within 31 days</a:t>
            </a:r>
          </a:p>
          <a:p>
            <a:r>
              <a:rPr lang="en-US" dirty="0"/>
              <a:t>Benefits are effective the first of the pay period after 30 days of employment</a:t>
            </a:r>
          </a:p>
          <a:p>
            <a:r>
              <a:rPr lang="en-US" dirty="0"/>
              <a:t>Late enrollment is available any time, with approval from carrier</a:t>
            </a:r>
          </a:p>
        </p:txBody>
      </p:sp>
    </p:spTree>
    <p:extLst>
      <p:ext uri="{BB962C8B-B14F-4D97-AF65-F5344CB8AC3E}">
        <p14:creationId xmlns:p14="http://schemas.microsoft.com/office/powerpoint/2010/main" val="169759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26E5-03B8-420D-A266-5F44B5B6636B}"/>
              </a:ext>
            </a:extLst>
          </p:cNvPr>
          <p:cNvSpPr>
            <a:spLocks noGrp="1"/>
          </p:cNvSpPr>
          <p:nvPr>
            <p:ph type="title"/>
          </p:nvPr>
        </p:nvSpPr>
        <p:spPr/>
        <p:txBody>
          <a:bodyPr/>
          <a:lstStyle/>
          <a:p>
            <a:pPr algn="ctr"/>
            <a:r>
              <a:rPr lang="en-US" dirty="0"/>
              <a:t>Accident Insurance </a:t>
            </a:r>
          </a:p>
        </p:txBody>
      </p:sp>
      <p:sp>
        <p:nvSpPr>
          <p:cNvPr id="3" name="Content Placeholder 2">
            <a:extLst>
              <a:ext uri="{FF2B5EF4-FFF2-40B4-BE49-F238E27FC236}">
                <a16:creationId xmlns:a16="http://schemas.microsoft.com/office/drawing/2014/main" id="{386CC851-3952-48F4-B5DC-2949EB74BAF4}"/>
              </a:ext>
            </a:extLst>
          </p:cNvPr>
          <p:cNvSpPr>
            <a:spLocks noGrp="1"/>
          </p:cNvSpPr>
          <p:nvPr>
            <p:ph sz="half" idx="1"/>
          </p:nvPr>
        </p:nvSpPr>
        <p:spPr>
          <a:xfrm>
            <a:off x="628650" y="1825625"/>
            <a:ext cx="3886200" cy="4209415"/>
          </a:xfrm>
        </p:spPr>
        <p:txBody>
          <a:bodyPr>
            <a:normAutofit fontScale="92500" lnSpcReduction="10000"/>
          </a:bodyPr>
          <a:lstStyle/>
          <a:p>
            <a:r>
              <a:rPr lang="en-US" dirty="0"/>
              <a:t>Pays a set of benefit amount based on type of injury and treatment</a:t>
            </a:r>
          </a:p>
          <a:p>
            <a:r>
              <a:rPr lang="en-US" dirty="0"/>
              <a:t>It covers accidents that occur on and off the job</a:t>
            </a:r>
          </a:p>
          <a:p>
            <a:r>
              <a:rPr lang="en-US" dirty="0"/>
              <a:t>It includes a range of incidents (common injuries to more serious)</a:t>
            </a:r>
          </a:p>
          <a:p>
            <a:pPr marL="0" indent="0">
              <a:buNone/>
            </a:pPr>
            <a:r>
              <a:rPr lang="en-US" sz="2200" dirty="0">
                <a:hlinkClick r:id="rId3"/>
              </a:rPr>
              <a:t>https://benefits.nmsu.edu/_files/NMSU-Accident-M2O-Flyer.pdf</a:t>
            </a:r>
            <a:endParaRPr lang="en-US" sz="2200" dirty="0"/>
          </a:p>
          <a:p>
            <a:pPr marL="0" indent="0">
              <a:buNone/>
            </a:pPr>
            <a:r>
              <a:rPr lang="en-US" sz="2200" dirty="0">
                <a:hlinkClick r:id="rId4"/>
              </a:rPr>
              <a:t>https://player.vimeo.com/video/638752488</a:t>
            </a:r>
            <a:endParaRPr lang="en-US" sz="2200" dirty="0"/>
          </a:p>
          <a:p>
            <a:pPr marL="0" indent="0">
              <a:buNone/>
            </a:pPr>
            <a:endParaRPr lang="en-US" sz="2200"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64E9A3F0-F3FF-496A-9257-CC353E580EC2}"/>
              </a:ext>
            </a:extLst>
          </p:cNvPr>
          <p:cNvSpPr>
            <a:spLocks noGrp="1"/>
          </p:cNvSpPr>
          <p:nvPr>
            <p:ph sz="half" idx="2"/>
          </p:nvPr>
        </p:nvSpPr>
        <p:spPr/>
        <p:txBody>
          <a:bodyPr>
            <a:normAutofit fontScale="92500" lnSpcReduction="10000"/>
          </a:bodyPr>
          <a:lstStyle/>
          <a:p>
            <a:r>
              <a:rPr lang="en-US" dirty="0"/>
              <a:t>It can help you with out-of-pocket costs that your medical plan doesn’t cover (co-pays and deductibles)</a:t>
            </a:r>
          </a:p>
          <a:p>
            <a:r>
              <a:rPr lang="en-US" dirty="0"/>
              <a:t>You will have base coverage without medical underwriting. </a:t>
            </a:r>
          </a:p>
          <a:p>
            <a:r>
              <a:rPr lang="en-US" dirty="0"/>
              <a:t>You may keep coverage if you change jobs or retire. </a:t>
            </a:r>
          </a:p>
          <a:p>
            <a:endParaRPr lang="en-US" dirty="0"/>
          </a:p>
        </p:txBody>
      </p:sp>
    </p:spTree>
    <p:extLst>
      <p:ext uri="{BB962C8B-B14F-4D97-AF65-F5344CB8AC3E}">
        <p14:creationId xmlns:p14="http://schemas.microsoft.com/office/powerpoint/2010/main" val="29373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C364-2968-4DF8-82A9-948DC52D0C7B}"/>
              </a:ext>
            </a:extLst>
          </p:cNvPr>
          <p:cNvSpPr>
            <a:spLocks noGrp="1"/>
          </p:cNvSpPr>
          <p:nvPr>
            <p:ph type="title"/>
          </p:nvPr>
        </p:nvSpPr>
        <p:spPr/>
        <p:txBody>
          <a:bodyPr/>
          <a:lstStyle/>
          <a:p>
            <a:pPr algn="ctr"/>
            <a:r>
              <a:rPr lang="en-US" dirty="0"/>
              <a:t>Critical Illness (UNUM)</a:t>
            </a:r>
          </a:p>
        </p:txBody>
      </p:sp>
      <p:sp>
        <p:nvSpPr>
          <p:cNvPr id="3" name="Content Placeholder 2">
            <a:extLst>
              <a:ext uri="{FF2B5EF4-FFF2-40B4-BE49-F238E27FC236}">
                <a16:creationId xmlns:a16="http://schemas.microsoft.com/office/drawing/2014/main" id="{77CE1ADB-F182-4438-8963-A39433304D4B}"/>
              </a:ext>
            </a:extLst>
          </p:cNvPr>
          <p:cNvSpPr>
            <a:spLocks noGrp="1"/>
          </p:cNvSpPr>
          <p:nvPr>
            <p:ph sz="half" idx="1"/>
          </p:nvPr>
        </p:nvSpPr>
        <p:spPr>
          <a:xfrm>
            <a:off x="628650" y="1549667"/>
            <a:ext cx="3886200" cy="4196433"/>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Diagnosed with an illness that is covered by this insurance</a:t>
            </a:r>
          </a:p>
          <a:p>
            <a:r>
              <a:rPr lang="en-US" dirty="0">
                <a:latin typeface="Times New Roman" panose="02020603050405020304" pitchFamily="18" charset="0"/>
                <a:cs typeface="Times New Roman" panose="02020603050405020304" pitchFamily="18" charset="0"/>
              </a:rPr>
              <a:t>Can receive a lump sum benefit payment</a:t>
            </a:r>
          </a:p>
          <a:p>
            <a:r>
              <a:rPr lang="en-US" dirty="0">
                <a:latin typeface="Times New Roman" panose="02020603050405020304" pitchFamily="18" charset="0"/>
                <a:cs typeface="Times New Roman" panose="02020603050405020304" pitchFamily="18" charset="0"/>
              </a:rPr>
              <a:t>Can use money however you want </a:t>
            </a:r>
          </a:p>
          <a:p>
            <a:r>
              <a:rPr lang="en-US" dirty="0">
                <a:latin typeface="Times New Roman" panose="02020603050405020304" pitchFamily="18" charset="0"/>
                <a:cs typeface="Times New Roman" panose="02020603050405020304" pitchFamily="18" charset="0"/>
              </a:rPr>
              <a:t>Can help you pay out-of- pocket medical expenses (co-pays and deductibles)</a:t>
            </a:r>
          </a:p>
          <a:p>
            <a:r>
              <a:rPr lang="en-US" dirty="0">
                <a:latin typeface="Times New Roman" panose="02020603050405020304" pitchFamily="18" charset="0"/>
                <a:cs typeface="Times New Roman" panose="02020603050405020304" pitchFamily="18" charset="0"/>
              </a:rPr>
              <a:t>You may use coverage more than once, even after you receive a payout for one illness and still covered</a:t>
            </a:r>
          </a:p>
        </p:txBody>
      </p:sp>
      <p:sp>
        <p:nvSpPr>
          <p:cNvPr id="4" name="Content Placeholder 3">
            <a:extLst>
              <a:ext uri="{FF2B5EF4-FFF2-40B4-BE49-F238E27FC236}">
                <a16:creationId xmlns:a16="http://schemas.microsoft.com/office/drawing/2014/main" id="{0B86D76F-76AC-4501-9C0A-89FB018BAC4F}"/>
              </a:ext>
            </a:extLst>
          </p:cNvPr>
          <p:cNvSpPr>
            <a:spLocks noGrp="1"/>
          </p:cNvSpPr>
          <p:nvPr>
            <p:ph sz="half" idx="2"/>
          </p:nvPr>
        </p:nvSpPr>
        <p:spPr>
          <a:xfrm>
            <a:off x="4572000" y="1549667"/>
            <a:ext cx="3886200" cy="4196433"/>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Covered for the remaining conditions  and reoccurrence of any critical illness with the exception of skin cancer. </a:t>
            </a:r>
          </a:p>
          <a:p>
            <a:r>
              <a:rPr lang="en-US" dirty="0">
                <a:latin typeface="Times New Roman" panose="02020603050405020304" pitchFamily="18" charset="0"/>
                <a:cs typeface="Times New Roman" panose="02020603050405020304" pitchFamily="18" charset="0"/>
              </a:rPr>
              <a:t>Diagnoses must be at least 180 days apart. </a:t>
            </a:r>
          </a:p>
          <a:p>
            <a:r>
              <a:rPr lang="en-US" dirty="0">
                <a:latin typeface="Times New Roman" panose="02020603050405020304" pitchFamily="18" charset="0"/>
                <a:cs typeface="Times New Roman" panose="02020603050405020304" pitchFamily="18" charset="0"/>
              </a:rPr>
              <a:t>It’s affordable when you buy it through your employer</a:t>
            </a:r>
          </a:p>
          <a:p>
            <a:r>
              <a:rPr lang="en-US" dirty="0">
                <a:latin typeface="Times New Roman" panose="02020603050405020304" pitchFamily="18" charset="0"/>
                <a:cs typeface="Times New Roman" panose="02020603050405020304" pitchFamily="18" charset="0"/>
              </a:rPr>
              <a:t>Coverage is portable</a:t>
            </a:r>
          </a:p>
          <a:p>
            <a:pPr marL="0" indent="0">
              <a:buNone/>
            </a:pPr>
            <a:r>
              <a:rPr lang="en-US" sz="2600" dirty="0">
                <a:hlinkClick r:id="rId3"/>
              </a:rPr>
              <a:t>https://benefits.nmsu.edu/_files/NMSU-Critical-Illness-Flyer---English.pdf</a:t>
            </a:r>
            <a:endParaRPr lang="en-US" sz="2600" dirty="0"/>
          </a:p>
          <a:p>
            <a:pPr marL="0" indent="0">
              <a:buNone/>
            </a:pPr>
            <a:r>
              <a:rPr lang="en-US" sz="2600" dirty="0">
                <a:hlinkClick r:id="rId4"/>
              </a:rPr>
              <a:t>https://player.vimeo.com/video/638752488</a:t>
            </a:r>
            <a:endParaRPr lang="en-US" sz="26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486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462D-93D6-425D-8643-635AEF7D05F8}"/>
              </a:ext>
            </a:extLst>
          </p:cNvPr>
          <p:cNvSpPr>
            <a:spLocks noGrp="1"/>
          </p:cNvSpPr>
          <p:nvPr>
            <p:ph type="title"/>
          </p:nvPr>
        </p:nvSpPr>
        <p:spPr/>
        <p:txBody>
          <a:bodyPr/>
          <a:lstStyle/>
          <a:p>
            <a:pPr algn="ctr"/>
            <a:r>
              <a:rPr lang="en-US" dirty="0"/>
              <a:t>Hospital Insurance </a:t>
            </a:r>
          </a:p>
        </p:txBody>
      </p:sp>
      <p:sp>
        <p:nvSpPr>
          <p:cNvPr id="3" name="Content Placeholder 2">
            <a:extLst>
              <a:ext uri="{FF2B5EF4-FFF2-40B4-BE49-F238E27FC236}">
                <a16:creationId xmlns:a16="http://schemas.microsoft.com/office/drawing/2014/main" id="{FEF8F0A2-E004-421D-8855-F0121B4932CC}"/>
              </a:ext>
            </a:extLst>
          </p:cNvPr>
          <p:cNvSpPr>
            <a:spLocks noGrp="1"/>
          </p:cNvSpPr>
          <p:nvPr>
            <p:ph sz="half" idx="1"/>
          </p:nvPr>
        </p:nvSpPr>
        <p:spPr/>
        <p:txBody>
          <a:bodyPr>
            <a:normAutofit fontScale="92500" lnSpcReduction="10000"/>
          </a:bodyPr>
          <a:lstStyle/>
          <a:p>
            <a:r>
              <a:rPr lang="en-US" dirty="0"/>
              <a:t>Helps cover employees and their families with financial impacts of hospitalization. </a:t>
            </a:r>
          </a:p>
          <a:p>
            <a:r>
              <a:rPr lang="en-US" dirty="0"/>
              <a:t>Receive benefits when you're admitted to the hospital for a covered accident, illness or childbirth </a:t>
            </a:r>
          </a:p>
          <a:p>
            <a:pPr marL="0" indent="0">
              <a:buNone/>
            </a:pPr>
            <a:r>
              <a:rPr lang="en-US" sz="2200" dirty="0">
                <a:hlinkClick r:id="rId3"/>
              </a:rPr>
              <a:t>https://benefits.nmsu.edu/_files/NMSU-Hospital-M2O-Flyer.pdf</a:t>
            </a:r>
            <a:endParaRPr lang="en-US" sz="2200" dirty="0"/>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F2A01E7C-8A5D-4153-AD73-3C7316B5560F}"/>
              </a:ext>
            </a:extLst>
          </p:cNvPr>
          <p:cNvSpPr>
            <a:spLocks noGrp="1"/>
          </p:cNvSpPr>
          <p:nvPr>
            <p:ph sz="half" idx="2"/>
          </p:nvPr>
        </p:nvSpPr>
        <p:spPr>
          <a:xfrm>
            <a:off x="4629150" y="1825625"/>
            <a:ext cx="3886200" cy="4209415"/>
          </a:xfrm>
        </p:spPr>
        <p:txBody>
          <a:bodyPr>
            <a:normAutofit fontScale="92500" lnSpcReduction="10000"/>
          </a:bodyPr>
          <a:lstStyle/>
          <a:p>
            <a:r>
              <a:rPr lang="en-US" dirty="0"/>
              <a:t>Money is paid directly to you (not to hospital)</a:t>
            </a:r>
          </a:p>
          <a:p>
            <a:r>
              <a:rPr lang="en-US" dirty="0"/>
              <a:t>Can help you pay the out-o-pocket expenses your medical plan may not cover (co-pays/deductibles)</a:t>
            </a:r>
          </a:p>
          <a:p>
            <a:r>
              <a:rPr lang="en-US" dirty="0"/>
              <a:t>Affordable rates</a:t>
            </a:r>
          </a:p>
          <a:p>
            <a:pPr marL="0" indent="0">
              <a:buNone/>
            </a:pPr>
            <a:r>
              <a:rPr lang="en-US" sz="2200" dirty="0">
                <a:hlinkClick r:id="rId4"/>
              </a:rPr>
              <a:t>https://player.vimeo.com/video/652078910</a:t>
            </a:r>
            <a:endParaRPr lang="en-US" sz="2200" dirty="0"/>
          </a:p>
          <a:p>
            <a:endParaRPr lang="en-US" dirty="0"/>
          </a:p>
        </p:txBody>
      </p:sp>
    </p:spTree>
    <p:extLst>
      <p:ext uri="{BB962C8B-B14F-4D97-AF65-F5344CB8AC3E}">
        <p14:creationId xmlns:p14="http://schemas.microsoft.com/office/powerpoint/2010/main" val="43725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9578-739E-41B5-BEEA-0FE5A9920E7A}"/>
              </a:ext>
            </a:extLst>
          </p:cNvPr>
          <p:cNvSpPr>
            <a:spLocks noGrp="1"/>
          </p:cNvSpPr>
          <p:nvPr>
            <p:ph type="title"/>
          </p:nvPr>
        </p:nvSpPr>
        <p:spPr>
          <a:xfrm>
            <a:off x="628650" y="365126"/>
            <a:ext cx="7886700" cy="863599"/>
          </a:xfrm>
        </p:spPr>
        <p:txBody>
          <a:bodyPr>
            <a:normAutofit/>
          </a:bodyPr>
          <a:lstStyle/>
          <a:p>
            <a:pPr algn="ctr"/>
            <a:r>
              <a:rPr lang="en-US" sz="3600" dirty="0"/>
              <a:t>NM Health Insurance Exchange</a:t>
            </a:r>
          </a:p>
        </p:txBody>
      </p:sp>
      <p:sp>
        <p:nvSpPr>
          <p:cNvPr id="3" name="Content Placeholder 2">
            <a:extLst>
              <a:ext uri="{FF2B5EF4-FFF2-40B4-BE49-F238E27FC236}">
                <a16:creationId xmlns:a16="http://schemas.microsoft.com/office/drawing/2014/main" id="{FDF46398-F6DA-43C9-9353-11A99FD61028}"/>
              </a:ext>
            </a:extLst>
          </p:cNvPr>
          <p:cNvSpPr>
            <a:spLocks noGrp="1"/>
          </p:cNvSpPr>
          <p:nvPr>
            <p:ph idx="1"/>
          </p:nvPr>
        </p:nvSpPr>
        <p:spPr>
          <a:xfrm>
            <a:off x="628650" y="1228725"/>
            <a:ext cx="7886700" cy="4695825"/>
          </a:xfrm>
        </p:spPr>
        <p:txBody>
          <a:bodyPr>
            <a:normAutofit fontScale="92500" lnSpcReduction="10000"/>
          </a:bodyPr>
          <a:lstStyle/>
          <a:p>
            <a:r>
              <a:rPr lang="en-US" dirty="0"/>
              <a:t>May choose either health insurance coverage through NMSU or purchase coverage through the NM Health Insurance Exchange Program.</a:t>
            </a:r>
          </a:p>
          <a:p>
            <a:r>
              <a:rPr lang="en-US" dirty="0"/>
              <a:t>If not eligible for health benefits through NMSU (working less than 30 hours), you may choose to purchase coverage through the insurance exchange.</a:t>
            </a:r>
          </a:p>
          <a:p>
            <a:r>
              <a:rPr lang="en-US" dirty="0"/>
              <a:t>Premiums will be paid 100% by you. </a:t>
            </a:r>
          </a:p>
          <a:p>
            <a:r>
              <a:rPr lang="en-US" dirty="0"/>
              <a:t>If you enroll, you will be asked to provide employer information (NMSU, PO Box 3001 MSC 3HRS, LC, NM 88003).</a:t>
            </a:r>
          </a:p>
          <a:p>
            <a:r>
              <a:rPr lang="en-US" dirty="0"/>
              <a:t> </a:t>
            </a:r>
            <a:r>
              <a:rPr lang="en-US" dirty="0">
                <a:hlinkClick r:id="rId2"/>
              </a:rPr>
              <a:t>https://benefits.nmsu.edu/hr-benefits/insurance1/ins-exchange.html</a:t>
            </a:r>
            <a:endParaRPr lang="en-US" dirty="0"/>
          </a:p>
          <a:p>
            <a:endParaRPr lang="en-US" dirty="0"/>
          </a:p>
        </p:txBody>
      </p:sp>
    </p:spTree>
    <p:extLst>
      <p:ext uri="{BB962C8B-B14F-4D97-AF65-F5344CB8AC3E}">
        <p14:creationId xmlns:p14="http://schemas.microsoft.com/office/powerpoint/2010/main" val="3148239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86D8-73A1-497C-9ECC-A192E6A95E9A}"/>
              </a:ext>
            </a:extLst>
          </p:cNvPr>
          <p:cNvSpPr>
            <a:spLocks noGrp="1"/>
          </p:cNvSpPr>
          <p:nvPr>
            <p:ph type="title"/>
          </p:nvPr>
        </p:nvSpPr>
        <p:spPr/>
        <p:txBody>
          <a:bodyPr>
            <a:normAutofit/>
          </a:bodyPr>
          <a:lstStyle/>
          <a:p>
            <a:r>
              <a:rPr lang="en-US" sz="3200" dirty="0"/>
              <a:t>Employee Assistance Program (EAP)</a:t>
            </a:r>
          </a:p>
        </p:txBody>
      </p:sp>
      <p:sp>
        <p:nvSpPr>
          <p:cNvPr id="3" name="Content Placeholder 2">
            <a:extLst>
              <a:ext uri="{FF2B5EF4-FFF2-40B4-BE49-F238E27FC236}">
                <a16:creationId xmlns:a16="http://schemas.microsoft.com/office/drawing/2014/main" id="{09B118CB-9574-4085-897C-6663A3711C96}"/>
              </a:ext>
            </a:extLst>
          </p:cNvPr>
          <p:cNvSpPr>
            <a:spLocks noGrp="1"/>
          </p:cNvSpPr>
          <p:nvPr>
            <p:ph idx="1"/>
          </p:nvPr>
        </p:nvSpPr>
        <p:spPr>
          <a:xfrm>
            <a:off x="628650" y="1438275"/>
            <a:ext cx="7886700" cy="4210050"/>
          </a:xfrm>
        </p:spPr>
        <p:txBody>
          <a:bodyPr>
            <a:normAutofit fontScale="92500" lnSpcReduction="10000"/>
          </a:bodyPr>
          <a:lstStyle/>
          <a:p>
            <a:r>
              <a:rPr lang="en-US" dirty="0"/>
              <a:t>Counseling services for NMSU employees</a:t>
            </a:r>
          </a:p>
          <a:p>
            <a:r>
              <a:rPr lang="en-US" dirty="0"/>
              <a:t>Provides confidential counseling for faculty and staff experiencing personal and work related issues affecting their job performance. </a:t>
            </a:r>
          </a:p>
          <a:p>
            <a:r>
              <a:rPr lang="en-US" dirty="0"/>
              <a:t>Experiencing issue with alcohol and or drug abuse. </a:t>
            </a:r>
          </a:p>
          <a:p>
            <a:r>
              <a:rPr lang="en-US" dirty="0"/>
              <a:t>Spouse or significant other are also eligible for services. </a:t>
            </a:r>
          </a:p>
          <a:p>
            <a:r>
              <a:rPr lang="en-US" dirty="0"/>
              <a:t>No cost for counseling</a:t>
            </a:r>
          </a:p>
          <a:p>
            <a:r>
              <a:rPr lang="en-US" dirty="0"/>
              <a:t>For appointments contact 575-646-6603</a:t>
            </a:r>
          </a:p>
          <a:p>
            <a:r>
              <a:rPr lang="en-US" dirty="0">
                <a:hlinkClick r:id="rId2"/>
              </a:rPr>
              <a:t>https://benefits.nmsu.edu/hr-benefits/other1/eap.html</a:t>
            </a:r>
            <a:endParaRPr lang="en-US" dirty="0"/>
          </a:p>
          <a:p>
            <a:endParaRPr lang="en-US" dirty="0"/>
          </a:p>
        </p:txBody>
      </p:sp>
    </p:spTree>
    <p:extLst>
      <p:ext uri="{BB962C8B-B14F-4D97-AF65-F5344CB8AC3E}">
        <p14:creationId xmlns:p14="http://schemas.microsoft.com/office/powerpoint/2010/main" val="1442513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03215"/>
            <a:ext cx="7886700" cy="4167500"/>
          </a:xfrm>
        </p:spPr>
        <p:txBody>
          <a:bodyPr>
            <a:normAutofit/>
          </a:bodyPr>
          <a:lstStyle/>
          <a:p>
            <a:r>
              <a:rPr lang="en-US" sz="3200" dirty="0">
                <a:latin typeface="Calibri" pitchFamily="34" charset="0"/>
                <a:cs typeface="Calibri" pitchFamily="34" charset="0"/>
              </a:rPr>
              <a:t>Benefits for Retired Employees </a:t>
            </a:r>
          </a:p>
          <a:p>
            <a:r>
              <a:rPr lang="en-US" sz="3200" dirty="0">
                <a:latin typeface="Calibri" pitchFamily="34" charset="0"/>
                <a:cs typeface="Calibri" pitchFamily="34" charset="0"/>
              </a:rPr>
              <a:t>Retirement Plans Available to Current Employees </a:t>
            </a:r>
          </a:p>
          <a:p>
            <a:pPr lvl="1"/>
            <a:r>
              <a:rPr lang="en-US" sz="3200" dirty="0">
                <a:latin typeface="Calibri" pitchFamily="34" charset="0"/>
                <a:cs typeface="Calibri" pitchFamily="34" charset="0"/>
              </a:rPr>
              <a:t>NM Educational Retirement Plan </a:t>
            </a:r>
          </a:p>
          <a:p>
            <a:pPr lvl="1"/>
            <a:r>
              <a:rPr lang="en-US" sz="3200" dirty="0">
                <a:latin typeface="Calibri" pitchFamily="34" charset="0"/>
                <a:cs typeface="Calibri" pitchFamily="34" charset="0"/>
              </a:rPr>
              <a:t>NM Alternative Retirement Plan</a:t>
            </a:r>
          </a:p>
          <a:p>
            <a:pPr lvl="1"/>
            <a:r>
              <a:rPr lang="en-US" sz="3200" dirty="0">
                <a:latin typeface="Calibri" pitchFamily="34" charset="0"/>
                <a:cs typeface="Calibri" pitchFamily="34" charset="0"/>
              </a:rPr>
              <a:t>Voluntary Retirement (403b/457b) </a:t>
            </a:r>
          </a:p>
          <a:p>
            <a:r>
              <a:rPr lang="en-US" sz="3200" dirty="0">
                <a:latin typeface="Calibri" pitchFamily="34" charset="0"/>
                <a:cs typeface="Calibri" pitchFamily="34" charset="0"/>
              </a:rPr>
              <a:t>Transitioning to Retirement</a:t>
            </a:r>
            <a:endParaRPr lang="en-US" sz="3200" dirty="0">
              <a:latin typeface="Calibri" pitchFamily="34" charset="0"/>
              <a:cs typeface="Calibri" pitchFamily="34" charset="0"/>
              <a:hlinkClick r:id="rId3"/>
            </a:endParaRPr>
          </a:p>
          <a:p>
            <a:pPr lvl="1"/>
            <a:r>
              <a:rPr lang="en-US" dirty="0">
                <a:latin typeface="Calibri" pitchFamily="34" charset="0"/>
                <a:hlinkClick r:id="rId4"/>
              </a:rPr>
              <a:t>https://benefits.nmsu.edu/hr-benefits/retire.html</a:t>
            </a:r>
            <a:endParaRPr lang="en-US" dirty="0">
              <a:latin typeface="Calibri" pitchFamily="34" charset="0"/>
            </a:endParaRPr>
          </a:p>
          <a:p>
            <a:pPr lvl="1"/>
            <a:endParaRPr lang="en-US" dirty="0">
              <a:latin typeface="Calibri" pitchFamily="34" charset="0"/>
            </a:endParaRPr>
          </a:p>
        </p:txBody>
      </p:sp>
      <p:sp>
        <p:nvSpPr>
          <p:cNvPr id="3" name="Title 2"/>
          <p:cNvSpPr>
            <a:spLocks noGrp="1"/>
          </p:cNvSpPr>
          <p:nvPr>
            <p:ph type="title"/>
          </p:nvPr>
        </p:nvSpPr>
        <p:spPr/>
        <p:txBody>
          <a:bodyPr/>
          <a:lstStyle/>
          <a:p>
            <a:pPr algn="ctr"/>
            <a:r>
              <a:rPr lang="en-US" dirty="0"/>
              <a:t>Retirement</a:t>
            </a:r>
          </a:p>
        </p:txBody>
      </p:sp>
    </p:spTree>
    <p:extLst>
      <p:ext uri="{BB962C8B-B14F-4D97-AF65-F5344CB8AC3E}">
        <p14:creationId xmlns:p14="http://schemas.microsoft.com/office/powerpoint/2010/main" val="305491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22949C-08A8-044B-82AF-DBEC7BA41A04}"/>
              </a:ext>
            </a:extLst>
          </p:cNvPr>
          <p:cNvSpPr>
            <a:spLocks noGrp="1"/>
          </p:cNvSpPr>
          <p:nvPr>
            <p:ph idx="1"/>
          </p:nvPr>
        </p:nvSpPr>
        <p:spPr>
          <a:xfrm>
            <a:off x="628650" y="1690689"/>
            <a:ext cx="7886700" cy="3805236"/>
          </a:xfrm>
        </p:spPr>
        <p:txBody>
          <a:bodyPr>
            <a:normAutofit/>
          </a:bodyPr>
          <a:lstStyle/>
          <a:p>
            <a:r>
              <a:rPr lang="en-US" sz="2400" dirty="0">
                <a:latin typeface="Calibri" pitchFamily="34" charset="0"/>
                <a:cs typeface="Times New Roman" pitchFamily="18" charset="0"/>
              </a:rPr>
              <a:t>Title I: Health Care Access, Portability, and Renewability</a:t>
            </a:r>
          </a:p>
          <a:p>
            <a:pPr lvl="1"/>
            <a:r>
              <a:rPr lang="en-US" sz="1800" dirty="0">
                <a:latin typeface="Calibri" pitchFamily="34" charset="0"/>
                <a:cs typeface="Times New Roman" pitchFamily="18" charset="0"/>
              </a:rPr>
              <a:t>Prohibits restrictions for preexisting conditions </a:t>
            </a:r>
          </a:p>
          <a:p>
            <a:pPr lvl="1"/>
            <a:r>
              <a:rPr lang="en-US" sz="1800" dirty="0">
                <a:latin typeface="Calibri" pitchFamily="34" charset="0"/>
                <a:cs typeface="Times New Roman" pitchFamily="18" charset="0"/>
              </a:rPr>
              <a:t>Provides additional opportunities to enroll in a group health plan</a:t>
            </a:r>
          </a:p>
          <a:p>
            <a:r>
              <a:rPr lang="en-US" sz="2400" dirty="0">
                <a:latin typeface="Calibri" pitchFamily="34" charset="0"/>
                <a:cs typeface="Times New Roman" pitchFamily="18" charset="0"/>
              </a:rPr>
              <a:t>Title II: Preventing Health Care Fraud and Abuse </a:t>
            </a:r>
          </a:p>
          <a:p>
            <a:pPr lvl="1"/>
            <a:r>
              <a:rPr lang="en-US" sz="1800" dirty="0">
                <a:latin typeface="Calibri" pitchFamily="34" charset="0"/>
                <a:cs typeface="Times New Roman" pitchFamily="18" charset="0"/>
              </a:rPr>
              <a:t>Covered entities are required by law to maintain the privacy of your health information </a:t>
            </a:r>
          </a:p>
          <a:p>
            <a:pPr lvl="1"/>
            <a:r>
              <a:rPr lang="en-US" sz="1800" dirty="0">
                <a:latin typeface="Calibri" pitchFamily="34" charset="0"/>
                <a:cs typeface="Times New Roman" pitchFamily="18" charset="0"/>
              </a:rPr>
              <a:t>Covered entities may share health information with each other to carry out treatment, payment, or health care operations</a:t>
            </a:r>
          </a:p>
          <a:p>
            <a:pPr lvl="1"/>
            <a:r>
              <a:rPr lang="en-US" sz="1800" dirty="0">
                <a:latin typeface="Calibri" pitchFamily="34" charset="0"/>
                <a:cs typeface="Times New Roman" pitchFamily="18" charset="0"/>
              </a:rPr>
              <a:t>Establishes security standards to protect electronic information</a:t>
            </a:r>
          </a:p>
          <a:p>
            <a:r>
              <a:rPr lang="en-US" sz="2400" dirty="0">
                <a:latin typeface="Calibri" pitchFamily="34" charset="0"/>
                <a:cs typeface="Times New Roman" pitchFamily="18" charset="0"/>
              </a:rPr>
              <a:t>For more information Visit our webpage at </a:t>
            </a:r>
            <a:r>
              <a:rPr lang="en-US" sz="2400" dirty="0">
                <a:latin typeface="Calibri" pitchFamily="34" charset="0"/>
                <a:cs typeface="Times New Roman" pitchFamily="18" charset="0"/>
                <a:hlinkClick r:id="rId3"/>
              </a:rPr>
              <a:t>http://benefits.nmsu.edu/insurance/hipaa/</a:t>
            </a:r>
            <a:r>
              <a:rPr lang="en-US" sz="2400" dirty="0">
                <a:latin typeface="Calibri" pitchFamily="34" charset="0"/>
                <a:cs typeface="Times New Roman" pitchFamily="18" charset="0"/>
              </a:rPr>
              <a:t> </a:t>
            </a:r>
            <a:endParaRPr lang="en-US" sz="1800" dirty="0">
              <a:latin typeface="Calibri" pitchFamily="34" charset="0"/>
            </a:endParaRPr>
          </a:p>
        </p:txBody>
      </p:sp>
      <p:sp>
        <p:nvSpPr>
          <p:cNvPr id="3" name="Title 2">
            <a:extLst>
              <a:ext uri="{FF2B5EF4-FFF2-40B4-BE49-F238E27FC236}">
                <a16:creationId xmlns:a16="http://schemas.microsoft.com/office/drawing/2014/main" id="{642B87F7-1D5F-9D4C-B029-D5DF4D34B92B}"/>
              </a:ext>
            </a:extLst>
          </p:cNvPr>
          <p:cNvSpPr>
            <a:spLocks noGrp="1"/>
          </p:cNvSpPr>
          <p:nvPr>
            <p:ph type="title"/>
          </p:nvPr>
        </p:nvSpPr>
        <p:spPr/>
        <p:txBody>
          <a:bodyPr>
            <a:normAutofit/>
          </a:bodyPr>
          <a:lstStyle/>
          <a:p>
            <a:pPr algn="ctr"/>
            <a:r>
              <a:rPr lang="en-US" dirty="0"/>
              <a:t>HIPPA</a:t>
            </a:r>
            <a:br>
              <a:rPr lang="en-US" dirty="0"/>
            </a:br>
            <a:r>
              <a:rPr lang="en-US" sz="2000" dirty="0"/>
              <a:t>Health Insurance Portability and Accountability Act of 1996</a:t>
            </a:r>
          </a:p>
        </p:txBody>
      </p:sp>
    </p:spTree>
    <p:extLst>
      <p:ext uri="{BB962C8B-B14F-4D97-AF65-F5344CB8AC3E}">
        <p14:creationId xmlns:p14="http://schemas.microsoft.com/office/powerpoint/2010/main" val="376989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55561"/>
            <a:ext cx="7886700" cy="4906192"/>
          </a:xfrm>
        </p:spPr>
        <p:txBody>
          <a:bodyPr>
            <a:normAutofit fontScale="92500" lnSpcReduction="10000"/>
          </a:bodyPr>
          <a:lstStyle/>
          <a:p>
            <a:r>
              <a:rPr lang="en-US" sz="1800" dirty="0">
                <a:latin typeface="Calibri" panose="020F0502020204030204" pitchFamily="34" charset="0"/>
                <a:cs typeface="Calibri" pitchFamily="34" charset="0"/>
              </a:rPr>
              <a:t>Eligible employees may take 6 credit hours per semester &amp; 8 credits over the summer without a tuition charge </a:t>
            </a:r>
          </a:p>
          <a:p>
            <a:pPr lvl="1"/>
            <a:r>
              <a:rPr lang="en-US" sz="1400" dirty="0">
                <a:latin typeface="Calibri" pitchFamily="34" charset="0"/>
                <a:cs typeface="Calibri" pitchFamily="34" charset="0"/>
              </a:rPr>
              <a:t>Employees earning degrees may be eligible for pay increase - see NMSU Policy 7.05 </a:t>
            </a:r>
          </a:p>
          <a:p>
            <a:r>
              <a:rPr lang="en-US" sz="1800" dirty="0">
                <a:latin typeface="Calibri" pitchFamily="34" charset="0"/>
                <a:cs typeface="Calibri" pitchFamily="34" charset="0"/>
              </a:rPr>
              <a:t>Available through Banner Self-Service 10 calendar days prior to start of classes. </a:t>
            </a:r>
          </a:p>
          <a:p>
            <a:pPr lvl="1"/>
            <a:r>
              <a:rPr lang="en-US" sz="1400" dirty="0">
                <a:latin typeface="Calibri" pitchFamily="34" charset="0"/>
                <a:cs typeface="Calibri" pitchFamily="34" charset="0"/>
              </a:rPr>
              <a:t>Must be an employee as of the first day of classes. </a:t>
            </a:r>
          </a:p>
          <a:p>
            <a:pPr lvl="1"/>
            <a:r>
              <a:rPr lang="en-US" sz="1400" dirty="0">
                <a:latin typeface="Calibri" pitchFamily="34" charset="0"/>
                <a:cs typeface="Calibri" pitchFamily="34" charset="0"/>
              </a:rPr>
              <a:t>Must be registered for class(</a:t>
            </a:r>
            <a:r>
              <a:rPr lang="en-US" sz="1400" dirty="0" err="1">
                <a:latin typeface="Calibri" pitchFamily="34" charset="0"/>
                <a:cs typeface="Calibri" pitchFamily="34" charset="0"/>
              </a:rPr>
              <a:t>es</a:t>
            </a:r>
            <a:r>
              <a:rPr lang="en-US" sz="1400" dirty="0">
                <a:latin typeface="Calibri" pitchFamily="34" charset="0"/>
                <a:cs typeface="Calibri" pitchFamily="34" charset="0"/>
              </a:rPr>
              <a:t>) prior to submitting request.</a:t>
            </a:r>
          </a:p>
          <a:p>
            <a:pPr lvl="1"/>
            <a:r>
              <a:rPr lang="en-US" sz="1400" dirty="0">
                <a:latin typeface="Calibri" pitchFamily="34" charset="0"/>
                <a:cs typeface="Calibri" pitchFamily="34" charset="0"/>
              </a:rPr>
              <a:t>Employees who terminate on or before the session census date will lose all employee and dependent waiver coverage for that session.</a:t>
            </a:r>
          </a:p>
          <a:p>
            <a:r>
              <a:rPr lang="en-US" sz="1800" dirty="0">
                <a:latin typeface="Calibri" pitchFamily="34" charset="0"/>
                <a:cs typeface="Calibri" pitchFamily="34" charset="0"/>
              </a:rPr>
              <a:t>Available to the spouse or domestic partner</a:t>
            </a:r>
            <a:r>
              <a:rPr lang="en-US" sz="1800" b="1" dirty="0">
                <a:latin typeface="Calibri" pitchFamily="34" charset="0"/>
                <a:cs typeface="Calibri" pitchFamily="34" charset="0"/>
              </a:rPr>
              <a:t>*</a:t>
            </a:r>
            <a:r>
              <a:rPr lang="en-US" sz="1800" dirty="0">
                <a:latin typeface="Calibri" pitchFamily="34" charset="0"/>
                <a:cs typeface="Calibri" pitchFamily="34" charset="0"/>
              </a:rPr>
              <a:t> if the employee does not use all the credit hours</a:t>
            </a:r>
          </a:p>
          <a:p>
            <a:r>
              <a:rPr lang="en-US" sz="1800" dirty="0">
                <a:latin typeface="Calibri" pitchFamily="34" charset="0"/>
                <a:cs typeface="Calibri" pitchFamily="34" charset="0"/>
              </a:rPr>
              <a:t>Deadlines to submit online waivers:  </a:t>
            </a:r>
          </a:p>
          <a:p>
            <a:pPr lvl="1"/>
            <a:r>
              <a:rPr lang="en-US" sz="1600" dirty="0">
                <a:latin typeface="Calibri" pitchFamily="34" charset="0"/>
                <a:cs typeface="Calibri" pitchFamily="34" charset="0"/>
              </a:rPr>
              <a:t>Summer  classes – August 1     </a:t>
            </a:r>
          </a:p>
          <a:p>
            <a:pPr lvl="1"/>
            <a:r>
              <a:rPr lang="en-US" sz="1600" dirty="0">
                <a:latin typeface="Calibri" pitchFamily="34" charset="0"/>
                <a:cs typeface="Calibri" pitchFamily="34" charset="0"/>
              </a:rPr>
              <a:t>Fall classes – November 1</a:t>
            </a:r>
          </a:p>
          <a:p>
            <a:pPr lvl="1"/>
            <a:r>
              <a:rPr lang="en-US" sz="1600" dirty="0">
                <a:latin typeface="Calibri" pitchFamily="34" charset="0"/>
                <a:cs typeface="Calibri" pitchFamily="34" charset="0"/>
              </a:rPr>
              <a:t>Spring classes– April 1</a:t>
            </a:r>
          </a:p>
          <a:p>
            <a:r>
              <a:rPr lang="en-US" sz="1800" b="1" dirty="0">
                <a:latin typeface="Calibri" pitchFamily="34" charset="0"/>
                <a:cs typeface="Calibri" pitchFamily="34" charset="0"/>
              </a:rPr>
              <a:t>Courses may be subject to taxation.</a:t>
            </a:r>
          </a:p>
          <a:p>
            <a:pPr>
              <a:buNone/>
            </a:pPr>
            <a:r>
              <a:rPr lang="en-US" sz="1800" b="1" dirty="0">
                <a:latin typeface="Calibri" pitchFamily="34" charset="0"/>
                <a:cs typeface="Calibri" pitchFamily="34" charset="0"/>
              </a:rPr>
              <a:t>*</a:t>
            </a:r>
            <a:r>
              <a:rPr lang="en-US" sz="1800" dirty="0">
                <a:latin typeface="Calibri" pitchFamily="34" charset="0"/>
                <a:cs typeface="Calibri" pitchFamily="34" charset="0"/>
              </a:rPr>
              <a:t>Domestic Partnership paperwork must be on file in Benefit Services</a:t>
            </a:r>
            <a:r>
              <a:rPr lang="en-US" sz="1800" dirty="0">
                <a:solidFill>
                  <a:srgbClr val="00B050"/>
                </a:solidFill>
                <a:latin typeface="Calibri" pitchFamily="34" charset="0"/>
                <a:cs typeface="Calibri" pitchFamily="34" charset="0"/>
              </a:rPr>
              <a:t> </a:t>
            </a:r>
            <a:r>
              <a:rPr lang="en-US" sz="1800" dirty="0">
                <a:latin typeface="Calibri" pitchFamily="34" charset="0"/>
                <a:cs typeface="Calibri" pitchFamily="34" charset="0"/>
              </a:rPr>
              <a:t>for the domestic partner to have access to this benefit</a:t>
            </a:r>
          </a:p>
          <a:p>
            <a:pPr>
              <a:buNone/>
            </a:pPr>
            <a:r>
              <a:rPr lang="en-US" sz="1800" dirty="0">
                <a:latin typeface="Calibri" pitchFamily="34" charset="0"/>
                <a:cs typeface="Calibri" pitchFamily="34" charset="0"/>
                <a:hlinkClick r:id="rId3"/>
              </a:rPr>
              <a:t>https://benefits.nmsu.edu/hr-benefits/other1/educational-assistance.html</a:t>
            </a:r>
            <a:endParaRPr lang="en-US" sz="1800" dirty="0">
              <a:latin typeface="Calibri" pitchFamily="34" charset="0"/>
              <a:cs typeface="Calibri" pitchFamily="34" charset="0"/>
            </a:endParaRPr>
          </a:p>
          <a:p>
            <a:pPr>
              <a:buNone/>
            </a:pPr>
            <a:endParaRPr lang="en-US" sz="1800" dirty="0">
              <a:latin typeface="Calibri" pitchFamily="34" charset="0"/>
              <a:cs typeface="Calibri" pitchFamily="34" charset="0"/>
            </a:endParaRPr>
          </a:p>
        </p:txBody>
      </p:sp>
      <p:sp>
        <p:nvSpPr>
          <p:cNvPr id="3" name="Title 2"/>
          <p:cNvSpPr>
            <a:spLocks noGrp="1"/>
          </p:cNvSpPr>
          <p:nvPr>
            <p:ph type="title"/>
          </p:nvPr>
        </p:nvSpPr>
        <p:spPr>
          <a:xfrm>
            <a:off x="628650" y="365127"/>
            <a:ext cx="7886700" cy="790434"/>
          </a:xfrm>
        </p:spPr>
        <p:txBody>
          <a:bodyPr/>
          <a:lstStyle/>
          <a:p>
            <a:r>
              <a:rPr lang="en-US" dirty="0"/>
              <a:t>Tuition Remission Benefits</a:t>
            </a:r>
          </a:p>
        </p:txBody>
      </p:sp>
    </p:spTree>
    <p:extLst>
      <p:ext uri="{BB962C8B-B14F-4D97-AF65-F5344CB8AC3E}">
        <p14:creationId xmlns:p14="http://schemas.microsoft.com/office/powerpoint/2010/main" val="3258165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35948"/>
            <a:ext cx="7886700" cy="4783016"/>
          </a:xfrm>
        </p:spPr>
        <p:txBody>
          <a:bodyPr>
            <a:normAutofit fontScale="85000" lnSpcReduction="10000"/>
          </a:bodyPr>
          <a:lstStyle/>
          <a:p>
            <a:pPr>
              <a:buNone/>
            </a:pPr>
            <a:r>
              <a:rPr lang="en-US" sz="1800" dirty="0">
                <a:latin typeface="Calibri" panose="020F0502020204030204" pitchFamily="34" charset="0"/>
                <a:cs typeface="Calibri" pitchFamily="34" charset="0"/>
              </a:rPr>
              <a:t>For eligible dependent children under age 25 and unmarried (undergraduate &amp; graduate courses)</a:t>
            </a:r>
          </a:p>
          <a:p>
            <a:r>
              <a:rPr lang="en-US" sz="1800" dirty="0">
                <a:latin typeface="Calibri" panose="020F0502020204030204" pitchFamily="34" charset="0"/>
                <a:cs typeface="Calibri" pitchFamily="34" charset="0"/>
              </a:rPr>
              <a:t>Student’s status and the employee’s employment status on the NMSU Census Date (third Friday of the semester, or last day to add or register for summer session courses) will determine eligibility.</a:t>
            </a:r>
          </a:p>
          <a:p>
            <a:r>
              <a:rPr lang="en-US" sz="1800" dirty="0">
                <a:latin typeface="Calibri" panose="020F0502020204030204" pitchFamily="34" charset="0"/>
                <a:cs typeface="Calibri" pitchFamily="34" charset="0"/>
              </a:rPr>
              <a:t>Employees who terminate on or before the session census date will lose all employee and dependent waiver coverage for that session.</a:t>
            </a:r>
          </a:p>
          <a:p>
            <a:r>
              <a:rPr lang="en-US" sz="1800" dirty="0">
                <a:latin typeface="Calibri" panose="020F0502020204030204" pitchFamily="34" charset="0"/>
                <a:cs typeface="Calibri" pitchFamily="34" charset="0"/>
              </a:rPr>
              <a:t>50% tuition discount for both full-time and part-time students. </a:t>
            </a:r>
          </a:p>
          <a:p>
            <a:r>
              <a:rPr lang="en-US" sz="1800" dirty="0">
                <a:latin typeface="Calibri" panose="020F0502020204030204" pitchFamily="34" charset="0"/>
                <a:cs typeface="Calibri" pitchFamily="34" charset="0"/>
              </a:rPr>
              <a:t>Employee must submit a request for tuition waiver for each semester in which the dependent will be using the Reduced Tuition Program</a:t>
            </a:r>
          </a:p>
          <a:p>
            <a:r>
              <a:rPr lang="en-US" sz="1800" dirty="0">
                <a:latin typeface="Calibri" panose="020F0502020204030204" pitchFamily="34" charset="0"/>
                <a:cs typeface="Calibri" pitchFamily="34" charset="0"/>
              </a:rPr>
              <a:t>Available through Banner Self-Service 10 calendar days prior to start of classes. </a:t>
            </a:r>
          </a:p>
          <a:p>
            <a:r>
              <a:rPr lang="en-US" sz="1800" dirty="0">
                <a:latin typeface="Calibri" panose="020F0502020204030204" pitchFamily="34" charset="0"/>
                <a:cs typeface="Calibri" pitchFamily="34" charset="0"/>
              </a:rPr>
              <a:t>Deadlines to submit online waivers:  </a:t>
            </a:r>
          </a:p>
          <a:p>
            <a:pPr lvl="1"/>
            <a:r>
              <a:rPr lang="en-US" sz="1600" dirty="0">
                <a:latin typeface="Calibri" pitchFamily="34" charset="0"/>
                <a:cs typeface="Calibri" pitchFamily="34" charset="0"/>
              </a:rPr>
              <a:t>Summer  classes – August 1     </a:t>
            </a:r>
          </a:p>
          <a:p>
            <a:pPr lvl="1"/>
            <a:r>
              <a:rPr lang="en-US" sz="1600" dirty="0">
                <a:latin typeface="Calibri" pitchFamily="34" charset="0"/>
                <a:cs typeface="Calibri" pitchFamily="34" charset="0"/>
              </a:rPr>
              <a:t>Fall classes – November 1</a:t>
            </a:r>
          </a:p>
          <a:p>
            <a:pPr lvl="1"/>
            <a:r>
              <a:rPr lang="en-US" sz="1600" dirty="0">
                <a:latin typeface="Calibri" pitchFamily="34" charset="0"/>
                <a:cs typeface="Calibri" pitchFamily="34" charset="0"/>
              </a:rPr>
              <a:t>Spring classes– April 1</a:t>
            </a:r>
          </a:p>
          <a:p>
            <a:r>
              <a:rPr lang="en-US" sz="1800" dirty="0">
                <a:latin typeface="Calibri" pitchFamily="34" charset="0"/>
                <a:cs typeface="Calibri" pitchFamily="34" charset="0"/>
              </a:rPr>
              <a:t>Students employed as a graduate assistant or awarded the Lottery Scholarship will not be eligible for this benefit.</a:t>
            </a:r>
          </a:p>
          <a:p>
            <a:pPr marL="0" indent="0">
              <a:buNone/>
            </a:pPr>
            <a:endParaRPr lang="en-US" sz="1800" dirty="0">
              <a:latin typeface="Calibri" pitchFamily="34" charset="0"/>
              <a:cs typeface="Calibri" pitchFamily="34" charset="0"/>
              <a:hlinkClick r:id="rId3"/>
            </a:endParaRPr>
          </a:p>
          <a:p>
            <a:pPr marL="0" indent="0">
              <a:buNone/>
            </a:pPr>
            <a:r>
              <a:rPr lang="en-US" sz="2400" dirty="0">
                <a:latin typeface="Calibri" pitchFamily="34" charset="0"/>
                <a:cs typeface="Calibri" pitchFamily="34" charset="0"/>
                <a:hlinkClick r:id="rId3"/>
              </a:rPr>
              <a:t>https://benefits.nmsu.edu/other/child-tuition/</a:t>
            </a:r>
            <a:endParaRPr lang="en-US" sz="2400" dirty="0">
              <a:latin typeface="Calibri" pitchFamily="34" charset="0"/>
              <a:cs typeface="Calibri" pitchFamily="34" charset="0"/>
            </a:endParaRPr>
          </a:p>
        </p:txBody>
      </p:sp>
      <p:sp>
        <p:nvSpPr>
          <p:cNvPr id="3" name="Title 2"/>
          <p:cNvSpPr>
            <a:spLocks noGrp="1"/>
          </p:cNvSpPr>
          <p:nvPr>
            <p:ph type="title"/>
          </p:nvPr>
        </p:nvSpPr>
        <p:spPr>
          <a:xfrm>
            <a:off x="462223" y="365127"/>
            <a:ext cx="8249697" cy="1001450"/>
          </a:xfrm>
        </p:spPr>
        <p:txBody>
          <a:bodyPr>
            <a:normAutofit/>
          </a:bodyPr>
          <a:lstStyle/>
          <a:p>
            <a:r>
              <a:rPr lang="en-US" sz="3000" dirty="0"/>
              <a:t>Reduced Tuition for Dependent Children</a:t>
            </a:r>
          </a:p>
        </p:txBody>
      </p:sp>
    </p:spTree>
    <p:extLst>
      <p:ext uri="{BB962C8B-B14F-4D97-AF65-F5344CB8AC3E}">
        <p14:creationId xmlns:p14="http://schemas.microsoft.com/office/powerpoint/2010/main" val="92217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5DC8B-D204-40BD-BEB7-83DE2882C443}"/>
              </a:ext>
            </a:extLst>
          </p:cNvPr>
          <p:cNvSpPr>
            <a:spLocks noGrp="1"/>
          </p:cNvSpPr>
          <p:nvPr>
            <p:ph idx="1"/>
          </p:nvPr>
        </p:nvSpPr>
        <p:spPr>
          <a:xfrm>
            <a:off x="323850" y="1095376"/>
            <a:ext cx="8553450" cy="4972050"/>
          </a:xfrm>
        </p:spPr>
        <p:txBody>
          <a:bodyPr>
            <a:normAutofit lnSpcReduction="10000"/>
          </a:bodyPr>
          <a:lstStyle/>
          <a:p>
            <a:r>
              <a:rPr lang="en-US" sz="2400" b="1" dirty="0">
                <a:hlinkClick r:id="rId2">
                  <a:extLst>
                    <a:ext uri="{A12FA001-AC4F-418D-AE19-62706E023703}">
                      <ahyp:hlinkClr xmlns:ahyp="http://schemas.microsoft.com/office/drawing/2018/hyperlinkcolor" val="tx"/>
                    </a:ext>
                  </a:extLst>
                </a:hlinkClick>
              </a:rPr>
              <a:t>Benefit Enrollment For:</a:t>
            </a:r>
            <a:r>
              <a:rPr lang="en-US" sz="2400" b="1" dirty="0"/>
              <a:t> </a:t>
            </a:r>
            <a:r>
              <a:rPr lang="en-US" sz="2400" dirty="0">
                <a:hlinkClick r:id="rId2"/>
              </a:rPr>
              <a:t>https://benefits.nmsu.edu/_files/Benefit-Enrollment-Form-2022-0021.pdf</a:t>
            </a:r>
            <a:r>
              <a:rPr lang="en-US" sz="2400" dirty="0"/>
              <a:t>– Send to </a:t>
            </a:r>
            <a:r>
              <a:rPr lang="en-US" sz="2400" dirty="0">
                <a:hlinkClick r:id="rId3"/>
              </a:rPr>
              <a:t>benefits@nmsu.edu</a:t>
            </a:r>
            <a:r>
              <a:rPr lang="en-US" sz="2400" dirty="0"/>
              <a:t>, fax to 575-646-2806 or hand carry to HR Benefits. (within 31 days)</a:t>
            </a:r>
          </a:p>
          <a:p>
            <a:r>
              <a:rPr lang="en-US" sz="2400" b="1" dirty="0"/>
              <a:t>NMERB Data Form: </a:t>
            </a:r>
            <a:r>
              <a:rPr lang="en-US" sz="2400" dirty="0"/>
              <a:t>All new hires within 31 days. </a:t>
            </a:r>
            <a:r>
              <a:rPr lang="en-US" sz="2400" dirty="0">
                <a:hlinkClick r:id="rId4"/>
              </a:rPr>
              <a:t>https://benefits.nmsu.edu/_files/Employee-Data-Form-052020-new-logo.pdf</a:t>
            </a:r>
            <a:endParaRPr lang="en-US" sz="2400" dirty="0"/>
          </a:p>
          <a:p>
            <a:r>
              <a:rPr lang="en-US" sz="2400" b="1" dirty="0"/>
              <a:t>NMERB Pre-Retirement Beneficiary Designation Form: </a:t>
            </a:r>
            <a:r>
              <a:rPr lang="en-US" sz="2400" dirty="0"/>
              <a:t>To be submitted on “</a:t>
            </a:r>
            <a:r>
              <a:rPr lang="en-US" sz="2400" dirty="0" err="1"/>
              <a:t>docusign</a:t>
            </a:r>
            <a:r>
              <a:rPr lang="en-US" sz="2400" dirty="0"/>
              <a:t>” at </a:t>
            </a:r>
            <a:r>
              <a:rPr lang="en-US" sz="2400" dirty="0">
                <a:hlinkClick r:id="rId5"/>
              </a:rPr>
              <a:t>https://benefits.nmsu.edu/_files/Pre-Retirement-Beneficiary-Designation_08-04-2021.pdf</a:t>
            </a:r>
            <a:endParaRPr lang="en-US" sz="2400" dirty="0"/>
          </a:p>
          <a:p>
            <a:r>
              <a:rPr lang="en-US" sz="2400" b="1" dirty="0"/>
              <a:t>Dearborn National Beneficiary form: </a:t>
            </a:r>
            <a:r>
              <a:rPr lang="en-US" sz="2400" dirty="0"/>
              <a:t>This is part of benefit enrollment form. </a:t>
            </a:r>
            <a:r>
              <a:rPr lang="en-US" sz="2400" dirty="0">
                <a:hlinkClick r:id="rId6"/>
              </a:rPr>
              <a:t>https://benefits.nmsu.edu/_files/B_F_Beneficiary_Designation_Form_Dearborn_National_11.pdf</a:t>
            </a:r>
            <a:endParaRPr lang="en-US" sz="2400" dirty="0"/>
          </a:p>
          <a:p>
            <a:endParaRPr lang="en-US" sz="2400" dirty="0"/>
          </a:p>
          <a:p>
            <a:endParaRPr lang="en-US" sz="2400" dirty="0"/>
          </a:p>
          <a:p>
            <a:endParaRPr lang="en-US" dirty="0"/>
          </a:p>
        </p:txBody>
      </p:sp>
      <p:sp>
        <p:nvSpPr>
          <p:cNvPr id="3" name="Title 2">
            <a:extLst>
              <a:ext uri="{FF2B5EF4-FFF2-40B4-BE49-F238E27FC236}">
                <a16:creationId xmlns:a16="http://schemas.microsoft.com/office/drawing/2014/main" id="{175C731F-8754-47F6-A9F8-AD0D772714CF}"/>
              </a:ext>
            </a:extLst>
          </p:cNvPr>
          <p:cNvSpPr>
            <a:spLocks noGrp="1"/>
          </p:cNvSpPr>
          <p:nvPr>
            <p:ph type="title"/>
          </p:nvPr>
        </p:nvSpPr>
        <p:spPr>
          <a:xfrm>
            <a:off x="628650" y="365126"/>
            <a:ext cx="7886700" cy="806449"/>
          </a:xfrm>
        </p:spPr>
        <p:txBody>
          <a:bodyPr/>
          <a:lstStyle/>
          <a:p>
            <a:pPr algn="ctr"/>
            <a:r>
              <a:rPr lang="en-US" dirty="0"/>
              <a:t>Forms to Be Completed</a:t>
            </a:r>
          </a:p>
        </p:txBody>
      </p:sp>
    </p:spTree>
    <p:extLst>
      <p:ext uri="{BB962C8B-B14F-4D97-AF65-F5344CB8AC3E}">
        <p14:creationId xmlns:p14="http://schemas.microsoft.com/office/powerpoint/2010/main" val="1845987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825625"/>
            <a:ext cx="8053013" cy="4379966"/>
          </a:xfrm>
        </p:spPr>
        <p:txBody>
          <a:bodyPr>
            <a:normAutofit fontScale="92500" lnSpcReduction="10000"/>
          </a:bodyPr>
          <a:lstStyle/>
          <a:p>
            <a:r>
              <a:rPr lang="en-US" dirty="0">
                <a:latin typeface="Calibri" pitchFamily="34" charset="0"/>
                <a:cs typeface="Calibri" pitchFamily="34" charset="0"/>
              </a:rPr>
              <a:t>Discount Season Tickets for Athletic Events </a:t>
            </a:r>
            <a:r>
              <a:rPr lang="en-US" dirty="0">
                <a:latin typeface="Calibri" pitchFamily="34" charset="0"/>
                <a:cs typeface="Calibri" pitchFamily="34" charset="0"/>
                <a:hlinkClick r:id="rId3"/>
              </a:rPr>
              <a:t>https://benefits.nmsu.edu/hr-benefits/other1/discounts.html</a:t>
            </a:r>
            <a:endParaRPr lang="en-US" dirty="0">
              <a:latin typeface="Calibri" pitchFamily="34" charset="0"/>
              <a:cs typeface="Calibri" pitchFamily="34" charset="0"/>
            </a:endParaRPr>
          </a:p>
          <a:p>
            <a:r>
              <a:rPr lang="en-US" dirty="0">
                <a:latin typeface="Calibri" pitchFamily="34" charset="0"/>
                <a:cs typeface="Calibri" pitchFamily="34" charset="0"/>
              </a:rPr>
              <a:t>Discount Tennis Center </a:t>
            </a:r>
          </a:p>
          <a:p>
            <a:r>
              <a:rPr lang="en-US" dirty="0">
                <a:latin typeface="Calibri" pitchFamily="34" charset="0"/>
                <a:cs typeface="Calibri" pitchFamily="34" charset="0"/>
              </a:rPr>
              <a:t>Discount Golf Course Season Passes </a:t>
            </a:r>
            <a:r>
              <a:rPr lang="en-US" sz="2000" dirty="0">
                <a:latin typeface="Calibri" pitchFamily="34" charset="0"/>
                <a:cs typeface="Calibri" pitchFamily="34" charset="0"/>
                <a:hlinkClick r:id="rId4"/>
              </a:rPr>
              <a:t>https://golf.nmsu.edu/season/</a:t>
            </a:r>
            <a:endParaRPr lang="en-US" sz="2000" dirty="0">
              <a:latin typeface="Calibri" pitchFamily="34" charset="0"/>
              <a:cs typeface="Calibri" pitchFamily="34" charset="0"/>
            </a:endParaRPr>
          </a:p>
          <a:p>
            <a:r>
              <a:rPr lang="en-US" dirty="0">
                <a:latin typeface="Calibri" pitchFamily="34" charset="0"/>
                <a:cs typeface="Calibri" pitchFamily="34" charset="0"/>
              </a:rPr>
              <a:t>Discount Meal Plans </a:t>
            </a:r>
            <a:r>
              <a:rPr lang="en-US" dirty="0">
                <a:latin typeface="Calibri" pitchFamily="34" charset="0"/>
                <a:cs typeface="Calibri" pitchFamily="34" charset="0"/>
                <a:hlinkClick r:id="rId5"/>
              </a:rPr>
              <a:t>https://dining.nmsu.edu/</a:t>
            </a:r>
            <a:endParaRPr lang="en-US" dirty="0">
              <a:latin typeface="Calibri" pitchFamily="34" charset="0"/>
              <a:cs typeface="Calibri" pitchFamily="34" charset="0"/>
            </a:endParaRPr>
          </a:p>
          <a:p>
            <a:r>
              <a:rPr lang="en-US" dirty="0">
                <a:latin typeface="Calibri" pitchFamily="34" charset="0"/>
                <a:cs typeface="Calibri" pitchFamily="34" charset="0"/>
              </a:rPr>
              <a:t>Discounts – GM, Verizon, AT&amp;T </a:t>
            </a:r>
            <a:r>
              <a:rPr lang="en-US" sz="1900" dirty="0">
                <a:latin typeface="Calibri" pitchFamily="34" charset="0"/>
                <a:cs typeface="Calibri" pitchFamily="34" charset="0"/>
                <a:hlinkClick r:id="rId6"/>
              </a:rPr>
              <a:t>https://www.verizon.com/discounts/</a:t>
            </a:r>
            <a:endParaRPr lang="en-US" sz="1900" dirty="0">
              <a:latin typeface="Calibri" pitchFamily="34" charset="0"/>
              <a:cs typeface="Calibri" pitchFamily="34" charset="0"/>
            </a:endParaRPr>
          </a:p>
          <a:p>
            <a:r>
              <a:rPr lang="en-US" dirty="0">
                <a:latin typeface="Calibri" pitchFamily="34" charset="0"/>
                <a:cs typeface="Calibri" pitchFamily="34" charset="0"/>
              </a:rPr>
              <a:t>Savings Bonds </a:t>
            </a:r>
            <a:r>
              <a:rPr lang="en-US" sz="1900" dirty="0">
                <a:latin typeface="Calibri" pitchFamily="34" charset="0"/>
                <a:cs typeface="Calibri" pitchFamily="34" charset="0"/>
                <a:hlinkClick r:id="rId7"/>
              </a:rPr>
              <a:t>https://benefits.nmsu.edu/other/discounts/savings-bonds/</a:t>
            </a:r>
            <a:endParaRPr lang="en-US" sz="1900" dirty="0">
              <a:latin typeface="Calibri" pitchFamily="34" charset="0"/>
              <a:cs typeface="Calibri" pitchFamily="34" charset="0"/>
            </a:endParaRPr>
          </a:p>
          <a:p>
            <a:r>
              <a:rPr lang="en-US" dirty="0">
                <a:latin typeface="Calibri" pitchFamily="34" charset="0"/>
                <a:cs typeface="Calibri" pitchFamily="34" charset="0"/>
                <a:hlinkClick r:id="rId3"/>
              </a:rPr>
              <a:t>https://benefits.nmsu.edu/hr-benefits/other1/discounts.html</a:t>
            </a: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
        <p:nvSpPr>
          <p:cNvPr id="3" name="Title 2"/>
          <p:cNvSpPr>
            <a:spLocks noGrp="1"/>
          </p:cNvSpPr>
          <p:nvPr>
            <p:ph type="title"/>
          </p:nvPr>
        </p:nvSpPr>
        <p:spPr/>
        <p:txBody>
          <a:bodyPr/>
          <a:lstStyle/>
          <a:p>
            <a:pPr algn="ctr"/>
            <a:r>
              <a:rPr lang="en-US" dirty="0"/>
              <a:t>Additional Benefits</a:t>
            </a:r>
          </a:p>
        </p:txBody>
      </p:sp>
    </p:spTree>
    <p:extLst>
      <p:ext uri="{BB962C8B-B14F-4D97-AF65-F5344CB8AC3E}">
        <p14:creationId xmlns:p14="http://schemas.microsoft.com/office/powerpoint/2010/main" val="1239122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45996"/>
            <a:ext cx="7886700" cy="4571999"/>
          </a:xfrm>
        </p:spPr>
        <p:txBody>
          <a:bodyPr>
            <a:normAutofit fontScale="77500" lnSpcReduction="20000"/>
          </a:bodyPr>
          <a:lstStyle/>
          <a:p>
            <a:pPr algn="ctr">
              <a:lnSpc>
                <a:spcPct val="100000"/>
              </a:lnSpc>
              <a:buFontTx/>
              <a:buNone/>
            </a:pPr>
            <a:r>
              <a:rPr lang="en-US" dirty="0">
                <a:latin typeface="Calibri" pitchFamily="34" charset="0"/>
                <a:cs typeface="Calibri" pitchFamily="34" charset="0"/>
              </a:rPr>
              <a:t>Plan to attend the Benefit Work Session OR</a:t>
            </a:r>
          </a:p>
          <a:p>
            <a:pPr algn="ctr">
              <a:lnSpc>
                <a:spcPct val="100000"/>
              </a:lnSpc>
              <a:buFontTx/>
              <a:buNone/>
            </a:pPr>
            <a:r>
              <a:rPr lang="en-US" i="1" dirty="0">
                <a:latin typeface="Calibri" pitchFamily="34" charset="0"/>
                <a:cs typeface="Calibri" pitchFamily="34" charset="0"/>
              </a:rPr>
              <a:t>Contact the Benefit Services Department</a:t>
            </a:r>
          </a:p>
          <a:p>
            <a:pPr algn="ctr">
              <a:lnSpc>
                <a:spcPct val="100000"/>
              </a:lnSpc>
              <a:buFontTx/>
              <a:buNone/>
            </a:pPr>
            <a:r>
              <a:rPr lang="en-US" i="1" dirty="0">
                <a:latin typeface="Calibri" pitchFamily="34" charset="0"/>
                <a:cs typeface="Calibri" pitchFamily="34" charset="0"/>
              </a:rPr>
              <a:t>Email: </a:t>
            </a:r>
            <a:r>
              <a:rPr lang="en-US" i="1" dirty="0">
                <a:latin typeface="Calibri" pitchFamily="34" charset="0"/>
                <a:cs typeface="Calibri" pitchFamily="34" charset="0"/>
                <a:hlinkClick r:id="rId3"/>
              </a:rPr>
              <a:t>benefits@nmsu.edu</a:t>
            </a:r>
            <a:endParaRPr lang="en-US" i="1" dirty="0">
              <a:latin typeface="Calibri" pitchFamily="34" charset="0"/>
              <a:cs typeface="Calibri" pitchFamily="34" charset="0"/>
            </a:endParaRPr>
          </a:p>
          <a:p>
            <a:pPr algn="ctr">
              <a:buFontTx/>
              <a:buNone/>
            </a:pPr>
            <a:endParaRPr lang="en-US" sz="800" i="1" dirty="0">
              <a:latin typeface="Calibri" pitchFamily="34" charset="0"/>
              <a:cs typeface="Calibri" pitchFamily="34" charset="0"/>
            </a:endParaRPr>
          </a:p>
          <a:p>
            <a:pPr algn="ctr">
              <a:lnSpc>
                <a:spcPct val="120000"/>
              </a:lnSpc>
              <a:buNone/>
            </a:pPr>
            <a:r>
              <a:rPr lang="en-US" i="1" dirty="0">
                <a:latin typeface="Calibri" pitchFamily="34" charset="0"/>
                <a:cs typeface="Calibri" pitchFamily="34" charset="0"/>
              </a:rPr>
              <a:t>Contact the HR Service Center</a:t>
            </a:r>
            <a:br>
              <a:rPr lang="en-US" i="1" dirty="0">
                <a:latin typeface="Calibri" pitchFamily="34" charset="0"/>
                <a:cs typeface="Calibri" pitchFamily="34" charset="0"/>
              </a:rPr>
            </a:br>
            <a:r>
              <a:rPr lang="en-US" i="1" dirty="0">
                <a:latin typeface="Calibri" pitchFamily="34" charset="0"/>
                <a:cs typeface="Calibri" pitchFamily="34" charset="0"/>
              </a:rPr>
              <a:t>for Employment and Benefits Questions</a:t>
            </a:r>
          </a:p>
          <a:p>
            <a:pPr algn="ctr">
              <a:buFontTx/>
              <a:buNone/>
            </a:pPr>
            <a:r>
              <a:rPr lang="en-US" i="1" dirty="0">
                <a:latin typeface="Calibri" pitchFamily="34" charset="0"/>
                <a:cs typeface="Calibri" pitchFamily="34" charset="0"/>
              </a:rPr>
              <a:t>Phone: 575-646-8000</a:t>
            </a:r>
          </a:p>
          <a:p>
            <a:pPr algn="ctr">
              <a:buFontTx/>
              <a:buNone/>
            </a:pPr>
            <a:r>
              <a:rPr lang="en-US" i="1" dirty="0">
                <a:latin typeface="Calibri" pitchFamily="34" charset="0"/>
                <a:cs typeface="Calibri" pitchFamily="34" charset="0"/>
              </a:rPr>
              <a:t>Email: </a:t>
            </a:r>
            <a:r>
              <a:rPr lang="en-US" i="1" dirty="0">
                <a:latin typeface="Calibri" pitchFamily="34" charset="0"/>
                <a:cs typeface="Calibri" pitchFamily="34" charset="0"/>
                <a:hlinkClick r:id="rId4"/>
              </a:rPr>
              <a:t>hrhelp@nmsu.edu</a:t>
            </a:r>
            <a:r>
              <a:rPr lang="en-US" i="1" dirty="0">
                <a:latin typeface="Calibri" pitchFamily="34" charset="0"/>
                <a:cs typeface="Calibri" pitchFamily="34" charset="0"/>
              </a:rPr>
              <a:t> </a:t>
            </a:r>
          </a:p>
          <a:p>
            <a:pPr algn="ctr">
              <a:buFontTx/>
              <a:buNone/>
            </a:pPr>
            <a:endParaRPr lang="en-US" sz="800" i="1" dirty="0">
              <a:latin typeface="Calibri" pitchFamily="34" charset="0"/>
              <a:cs typeface="Calibri" pitchFamily="34" charset="0"/>
            </a:endParaRPr>
          </a:p>
          <a:p>
            <a:pPr algn="ctr">
              <a:lnSpc>
                <a:spcPct val="120000"/>
              </a:lnSpc>
              <a:buFontTx/>
              <a:buNone/>
            </a:pPr>
            <a:r>
              <a:rPr lang="en-US" i="1" dirty="0"/>
              <a:t>Contact Aggie Service Center</a:t>
            </a:r>
            <a:br>
              <a:rPr lang="en-US" i="1" dirty="0"/>
            </a:br>
            <a:r>
              <a:rPr lang="en-US" i="1" dirty="0"/>
              <a:t>for Payroll Questions</a:t>
            </a:r>
            <a:br>
              <a:rPr lang="en-US" i="1" dirty="0"/>
            </a:br>
            <a:r>
              <a:rPr lang="en-US" i="1" dirty="0"/>
              <a:t>Phone: 575-646-2000</a:t>
            </a:r>
            <a:br>
              <a:rPr lang="en-US" i="1" dirty="0"/>
            </a:br>
            <a:r>
              <a:rPr lang="en-US" i="1" dirty="0"/>
              <a:t>Email: </a:t>
            </a:r>
            <a:r>
              <a:rPr lang="en-US" i="1" dirty="0">
                <a:hlinkClick r:id="rId5"/>
              </a:rPr>
              <a:t>asc@nmsu.edu</a:t>
            </a:r>
            <a:endParaRPr lang="en-US" i="1" dirty="0">
              <a:cs typeface="Calibri" pitchFamily="34" charset="0"/>
            </a:endParaRPr>
          </a:p>
          <a:p>
            <a:pPr algn="ctr">
              <a:buFontTx/>
              <a:buNone/>
            </a:pPr>
            <a:endParaRPr lang="en-US" sz="3200" i="1" dirty="0">
              <a:latin typeface="Calibri" pitchFamily="34" charset="0"/>
              <a:cs typeface="Calibri" pitchFamily="34" charset="0"/>
            </a:endParaRPr>
          </a:p>
          <a:p>
            <a:pPr marL="0" indent="0">
              <a:buNone/>
            </a:pPr>
            <a:endParaRPr lang="en-US" dirty="0"/>
          </a:p>
        </p:txBody>
      </p:sp>
      <p:sp>
        <p:nvSpPr>
          <p:cNvPr id="3" name="Title 2"/>
          <p:cNvSpPr>
            <a:spLocks noGrp="1"/>
          </p:cNvSpPr>
          <p:nvPr>
            <p:ph type="title"/>
          </p:nvPr>
        </p:nvSpPr>
        <p:spPr>
          <a:xfrm>
            <a:off x="628650" y="365127"/>
            <a:ext cx="7886700" cy="951208"/>
          </a:xfrm>
        </p:spPr>
        <p:txBody>
          <a:bodyPr/>
          <a:lstStyle/>
          <a:p>
            <a:pPr algn="ctr"/>
            <a:r>
              <a:rPr lang="en-US" dirty="0">
                <a:latin typeface="Calibri" panose="020F0502020204030204" pitchFamily="34" charset="0"/>
              </a:rPr>
              <a:t>For Additional </a:t>
            </a:r>
            <a:r>
              <a:rPr lang="en-US" dirty="0">
                <a:latin typeface="Calibri" pitchFamily="34" charset="0"/>
                <a:cs typeface="Calibri" pitchFamily="34" charset="0"/>
              </a:rPr>
              <a:t>Information</a:t>
            </a:r>
            <a:endParaRPr lang="en-US" dirty="0"/>
          </a:p>
        </p:txBody>
      </p:sp>
    </p:spTree>
    <p:extLst>
      <p:ext uri="{BB962C8B-B14F-4D97-AF65-F5344CB8AC3E}">
        <p14:creationId xmlns:p14="http://schemas.microsoft.com/office/powerpoint/2010/main" val="217103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EEAE2-8F9A-A543-966A-C56206B5E3CE}"/>
              </a:ext>
            </a:extLst>
          </p:cNvPr>
          <p:cNvSpPr>
            <a:spLocks noGrp="1"/>
          </p:cNvSpPr>
          <p:nvPr>
            <p:ph idx="1"/>
          </p:nvPr>
        </p:nvSpPr>
        <p:spPr>
          <a:xfrm>
            <a:off x="628650" y="1808703"/>
            <a:ext cx="7886700" cy="3687222"/>
          </a:xfrm>
        </p:spPr>
        <p:txBody>
          <a:bodyPr/>
          <a:lstStyle/>
          <a:p>
            <a:r>
              <a:rPr lang="en-US" dirty="0">
                <a:latin typeface="Calibri" pitchFamily="34" charset="0"/>
                <a:cs typeface="Times New Roman" pitchFamily="18" charset="0"/>
              </a:rPr>
              <a:t>Allows continuation of medical/dental coverage upon loss of eligibility for employer plan</a:t>
            </a:r>
          </a:p>
          <a:p>
            <a:r>
              <a:rPr lang="en-US" dirty="0">
                <a:latin typeface="Calibri" pitchFamily="34" charset="0"/>
                <a:cs typeface="Times New Roman" pitchFamily="18" charset="0"/>
              </a:rPr>
              <a:t>Applies to employee and covered dependents</a:t>
            </a:r>
          </a:p>
          <a:p>
            <a:r>
              <a:rPr lang="en-US" dirty="0">
                <a:latin typeface="Calibri" pitchFamily="34" charset="0"/>
                <a:cs typeface="Times New Roman" pitchFamily="18" charset="0"/>
              </a:rPr>
              <a:t>May continue coverage for up to 18 months</a:t>
            </a:r>
          </a:p>
          <a:p>
            <a:r>
              <a:rPr lang="en-US" dirty="0">
                <a:latin typeface="Calibri" pitchFamily="34" charset="0"/>
                <a:cs typeface="Times New Roman" pitchFamily="18" charset="0"/>
              </a:rPr>
              <a:t>102% premium</a:t>
            </a:r>
          </a:p>
          <a:p>
            <a:r>
              <a:rPr lang="en-US" dirty="0">
                <a:latin typeface="Calibri" pitchFamily="34" charset="0"/>
                <a:cs typeface="Times New Roman" pitchFamily="18" charset="0"/>
              </a:rPr>
              <a:t>For more information Visit our webpage at </a:t>
            </a:r>
            <a:r>
              <a:rPr lang="en-US" dirty="0">
                <a:latin typeface="Calibri" pitchFamily="34" charset="0"/>
                <a:cs typeface="Times New Roman" pitchFamily="18" charset="0"/>
                <a:hlinkClick r:id="rId3"/>
              </a:rPr>
              <a:t>https://benefits.nmsu.edu/insurance/cobra/ </a:t>
            </a:r>
            <a:endParaRPr lang="en-US" dirty="0">
              <a:latin typeface="Calibri" pitchFamily="34" charset="0"/>
              <a:cs typeface="Times New Roman" pitchFamily="18" charset="0"/>
            </a:endParaRPr>
          </a:p>
        </p:txBody>
      </p:sp>
      <p:sp>
        <p:nvSpPr>
          <p:cNvPr id="3" name="Title 2">
            <a:extLst>
              <a:ext uri="{FF2B5EF4-FFF2-40B4-BE49-F238E27FC236}">
                <a16:creationId xmlns:a16="http://schemas.microsoft.com/office/drawing/2014/main" id="{10C07D16-479F-824C-82D4-1D6358F4B05C}"/>
              </a:ext>
            </a:extLst>
          </p:cNvPr>
          <p:cNvSpPr>
            <a:spLocks noGrp="1"/>
          </p:cNvSpPr>
          <p:nvPr>
            <p:ph type="title"/>
          </p:nvPr>
        </p:nvSpPr>
        <p:spPr>
          <a:xfrm>
            <a:off x="628650" y="365126"/>
            <a:ext cx="7886700" cy="1192369"/>
          </a:xfrm>
        </p:spPr>
        <p:txBody>
          <a:bodyPr>
            <a:normAutofit fontScale="90000"/>
          </a:bodyPr>
          <a:lstStyle/>
          <a:p>
            <a:pPr algn="ctr"/>
            <a:r>
              <a:rPr lang="en-US" sz="4900" dirty="0"/>
              <a:t>COBRA</a:t>
            </a:r>
            <a:br>
              <a:rPr lang="en-US" dirty="0"/>
            </a:br>
            <a:r>
              <a:rPr lang="en-US" sz="2200" dirty="0"/>
              <a:t>Consolidated Omnibus Budget Reconciliation Act of 1985 </a:t>
            </a:r>
            <a:endParaRPr lang="en-US" dirty="0"/>
          </a:p>
        </p:txBody>
      </p:sp>
    </p:spTree>
    <p:extLst>
      <p:ext uri="{BB962C8B-B14F-4D97-AF65-F5344CB8AC3E}">
        <p14:creationId xmlns:p14="http://schemas.microsoft.com/office/powerpoint/2010/main" val="104530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4"/>
            <a:ext cx="7886700" cy="4051193"/>
          </a:xfrm>
        </p:spPr>
        <p:txBody>
          <a:bodyPr/>
          <a:lstStyle/>
          <a:p>
            <a:pPr>
              <a:lnSpc>
                <a:spcPct val="80000"/>
              </a:lnSpc>
            </a:pPr>
            <a:r>
              <a:rPr lang="en-US" dirty="0">
                <a:latin typeface="Calibri" pitchFamily="34" charset="0"/>
                <a:cs typeface="Times New Roman" pitchFamily="18" charset="0"/>
              </a:rPr>
              <a:t>Provides job protected leave benefits to eligible employees</a:t>
            </a:r>
          </a:p>
          <a:p>
            <a:pPr>
              <a:lnSpc>
                <a:spcPct val="80000"/>
              </a:lnSpc>
            </a:pPr>
            <a:r>
              <a:rPr lang="en-US" dirty="0">
                <a:latin typeface="Calibri" pitchFamily="34" charset="0"/>
                <a:cs typeface="Times New Roman" pitchFamily="18" charset="0"/>
              </a:rPr>
              <a:t>Provides up to 12 work weeks of unpaid leave</a:t>
            </a:r>
          </a:p>
          <a:p>
            <a:pPr>
              <a:lnSpc>
                <a:spcPct val="80000"/>
              </a:lnSpc>
            </a:pPr>
            <a:r>
              <a:rPr lang="en-US" dirty="0">
                <a:latin typeface="Calibri" pitchFamily="34" charset="0"/>
                <a:cs typeface="Times New Roman" pitchFamily="18" charset="0"/>
              </a:rPr>
              <a:t>Gives employee ability to maintain existing medical benefits</a:t>
            </a:r>
          </a:p>
          <a:p>
            <a:pPr>
              <a:lnSpc>
                <a:spcPct val="80000"/>
              </a:lnSpc>
            </a:pPr>
            <a:r>
              <a:rPr lang="en-US" dirty="0">
                <a:latin typeface="Calibri" pitchFamily="34" charset="0"/>
                <a:cs typeface="Times New Roman" pitchFamily="18" charset="0"/>
              </a:rPr>
              <a:t>Employees must have 12 months of service with NMSU (need not be consecutive) and have worked at least 1,250 hours in the preceding 12 month period in order to be eligible for FMLA</a:t>
            </a:r>
          </a:p>
          <a:p>
            <a:pPr marL="0" indent="0">
              <a:lnSpc>
                <a:spcPct val="80000"/>
              </a:lnSpc>
              <a:buNone/>
            </a:pPr>
            <a:r>
              <a:rPr lang="en-US" dirty="0">
                <a:latin typeface="Calibri" pitchFamily="34" charset="0"/>
                <a:cs typeface="Times New Roman" pitchFamily="18" charset="0"/>
                <a:hlinkClick r:id="rId3"/>
              </a:rPr>
              <a:t>https://benefits.nmsu.edu/leave-holidays/fmla/</a:t>
            </a:r>
            <a:endParaRPr lang="en-US" dirty="0">
              <a:latin typeface="Calibri" pitchFamily="34"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dirty="0"/>
              <a:t>FMLA</a:t>
            </a:r>
            <a:br>
              <a:rPr lang="en-US" dirty="0"/>
            </a:br>
            <a:r>
              <a:rPr lang="en-US" sz="2200" dirty="0"/>
              <a:t>Family &amp; Medical Leave Act of 1993</a:t>
            </a:r>
          </a:p>
        </p:txBody>
      </p:sp>
    </p:spTree>
    <p:extLst>
      <p:ext uri="{BB962C8B-B14F-4D97-AF65-F5344CB8AC3E}">
        <p14:creationId xmlns:p14="http://schemas.microsoft.com/office/powerpoint/2010/main" val="196104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000" dirty="0"/>
              <a:t>Birth of a child</a:t>
            </a:r>
          </a:p>
          <a:p>
            <a:r>
              <a:rPr lang="en-US" sz="3000" dirty="0"/>
              <a:t>Placement of an adopted or foster child</a:t>
            </a:r>
          </a:p>
          <a:p>
            <a:r>
              <a:rPr lang="en-US" sz="3000" dirty="0"/>
              <a:t>Serious health condition</a:t>
            </a:r>
          </a:p>
          <a:p>
            <a:r>
              <a:rPr lang="en-US" sz="3000" dirty="0"/>
              <a:t>Care of a child, parent, spouse or recognized domestic partner with a serious health condition</a:t>
            </a:r>
          </a:p>
          <a:p>
            <a:r>
              <a:rPr lang="en-US" sz="3000" dirty="0"/>
              <a:t>Care for a Service Member (only benefit that allows 26 weeks of leave)</a:t>
            </a:r>
          </a:p>
        </p:txBody>
      </p:sp>
      <p:sp>
        <p:nvSpPr>
          <p:cNvPr id="3" name="Title 2"/>
          <p:cNvSpPr>
            <a:spLocks noGrp="1"/>
          </p:cNvSpPr>
          <p:nvPr>
            <p:ph type="title"/>
          </p:nvPr>
        </p:nvSpPr>
        <p:spPr/>
        <p:txBody>
          <a:bodyPr/>
          <a:lstStyle/>
          <a:p>
            <a:pPr algn="ctr"/>
            <a:r>
              <a:rPr lang="en-US" dirty="0"/>
              <a:t>When does FMLA Apply?</a:t>
            </a:r>
          </a:p>
        </p:txBody>
      </p:sp>
    </p:spTree>
    <p:extLst>
      <p:ext uri="{BB962C8B-B14F-4D97-AF65-F5344CB8AC3E}">
        <p14:creationId xmlns:p14="http://schemas.microsoft.com/office/powerpoint/2010/main" val="349884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711" y="1490133"/>
            <a:ext cx="8161867" cy="4357511"/>
          </a:xfrm>
        </p:spPr>
        <p:txBody>
          <a:bodyPr>
            <a:noAutofit/>
          </a:bodyPr>
          <a:lstStyle/>
          <a:p>
            <a:pPr>
              <a:spcBef>
                <a:spcPts val="0"/>
              </a:spcBef>
              <a:spcAft>
                <a:spcPts val="1200"/>
              </a:spcAft>
            </a:pPr>
            <a:r>
              <a:rPr lang="en-US" altLang="en-US" sz="2000" dirty="0">
                <a:latin typeface="Calibri" panose="020F0502020204030204" pitchFamily="34" charset="0"/>
              </a:rPr>
              <a:t>Supervisors must notify Benefit Services:</a:t>
            </a:r>
          </a:p>
          <a:p>
            <a:pPr lvl="1">
              <a:spcBef>
                <a:spcPts val="0"/>
              </a:spcBef>
              <a:spcAft>
                <a:spcPts val="1200"/>
              </a:spcAft>
            </a:pPr>
            <a:r>
              <a:rPr lang="en-US" altLang="en-US" sz="2000" dirty="0">
                <a:latin typeface="Calibri" panose="020F0502020204030204" pitchFamily="34" charset="0"/>
              </a:rPr>
              <a:t>Every time the department obtains information that suggests an employee may have a need for FMLA leave.</a:t>
            </a:r>
          </a:p>
          <a:p>
            <a:pPr lvl="1">
              <a:spcBef>
                <a:spcPts val="0"/>
              </a:spcBef>
              <a:spcAft>
                <a:spcPts val="1200"/>
              </a:spcAft>
            </a:pPr>
            <a:r>
              <a:rPr lang="en-US" altLang="en-US" sz="2000" dirty="0">
                <a:latin typeface="Calibri" panose="020F0502020204030204" pitchFamily="34" charset="0"/>
              </a:rPr>
              <a:t>When an employee uses </a:t>
            </a:r>
            <a:r>
              <a:rPr lang="en-US" altLang="en-US" sz="2000" b="1" dirty="0">
                <a:latin typeface="Calibri" panose="020F0502020204030204" pitchFamily="34" charset="0"/>
              </a:rPr>
              <a:t>more than</a:t>
            </a:r>
            <a:r>
              <a:rPr lang="en-US" altLang="en-US" sz="2000" dirty="0">
                <a:latin typeface="Calibri" panose="020F0502020204030204" pitchFamily="34" charset="0"/>
              </a:rPr>
              <a:t> 3 continuous days of sick leave, annual leave or leave without pay (LWOP) for medical circumstances for themselves or their  family member.</a:t>
            </a:r>
          </a:p>
          <a:p>
            <a:pPr lvl="1">
              <a:spcBef>
                <a:spcPts val="0"/>
              </a:spcBef>
              <a:spcAft>
                <a:spcPts val="1200"/>
              </a:spcAft>
            </a:pPr>
            <a:r>
              <a:rPr lang="en-US" altLang="en-US" sz="2000" dirty="0">
                <a:latin typeface="Calibri" panose="020F0502020204030204" pitchFamily="34" charset="0"/>
              </a:rPr>
              <a:t>When an employee is consistently missing work due to illness of self or family member, even if the days are not consecutive.</a:t>
            </a:r>
          </a:p>
          <a:p>
            <a:pPr lvl="1">
              <a:spcBef>
                <a:spcPts val="0"/>
              </a:spcBef>
              <a:spcAft>
                <a:spcPts val="1200"/>
              </a:spcAft>
            </a:pPr>
            <a:r>
              <a:rPr lang="en-US" altLang="en-US" sz="2000" dirty="0">
                <a:latin typeface="Calibri" panose="020F0502020204030204" pitchFamily="34" charset="0"/>
              </a:rPr>
              <a:t>An FMLA request form should be completed when possible, or,</a:t>
            </a:r>
          </a:p>
          <a:p>
            <a:pPr lvl="1">
              <a:spcBef>
                <a:spcPts val="0"/>
              </a:spcBef>
              <a:spcAft>
                <a:spcPts val="1200"/>
              </a:spcAft>
            </a:pPr>
            <a:r>
              <a:rPr lang="en-US" altLang="en-US" sz="2000" dirty="0">
                <a:latin typeface="Calibri" panose="020F0502020204030204" pitchFamily="34" charset="0"/>
              </a:rPr>
              <a:t>The supervisor sends an e-mail to </a:t>
            </a:r>
            <a:r>
              <a:rPr lang="en-US" altLang="en-US" sz="2000" dirty="0">
                <a:latin typeface="Calibri" panose="020F0502020204030204" pitchFamily="34" charset="0"/>
                <a:hlinkClick r:id="rId3"/>
              </a:rPr>
              <a:t>fmla@nmsu.edu</a:t>
            </a:r>
            <a:r>
              <a:rPr lang="en-US" altLang="en-US" sz="2000" dirty="0">
                <a:latin typeface="Calibri" panose="020F0502020204030204" pitchFamily="34" charset="0"/>
              </a:rPr>
              <a:t> with the employee’s name and Aggie ID asking Benefit Services to contact the employee about a possible FMLA event.</a:t>
            </a:r>
          </a:p>
          <a:p>
            <a:pPr marL="457200" lvl="1" indent="0">
              <a:spcBef>
                <a:spcPts val="0"/>
              </a:spcBef>
              <a:spcAft>
                <a:spcPts val="1200"/>
              </a:spcAft>
              <a:buNone/>
            </a:pPr>
            <a:endParaRPr lang="en-US" altLang="en-US" sz="2000" dirty="0">
              <a:latin typeface="Calibri" panose="020F0502020204030204" pitchFamily="34" charset="0"/>
            </a:endParaRPr>
          </a:p>
          <a:p>
            <a:pPr lvl="1">
              <a:spcBef>
                <a:spcPts val="0"/>
              </a:spcBef>
              <a:spcAft>
                <a:spcPts val="1200"/>
              </a:spcAft>
            </a:pPr>
            <a:endParaRPr lang="en-US" altLang="en-US" sz="2000" dirty="0">
              <a:latin typeface="Calibri" panose="020F0502020204030204" pitchFamily="34" charset="0"/>
            </a:endParaRPr>
          </a:p>
          <a:p>
            <a:pPr lvl="1">
              <a:spcBef>
                <a:spcPts val="0"/>
              </a:spcBef>
              <a:spcAft>
                <a:spcPts val="1200"/>
              </a:spcAft>
            </a:pPr>
            <a:endParaRPr lang="en-US" altLang="en-US" sz="2000" dirty="0">
              <a:latin typeface="Calibri" panose="020F0502020204030204" pitchFamily="34" charset="0"/>
            </a:endParaRPr>
          </a:p>
        </p:txBody>
      </p:sp>
      <p:sp>
        <p:nvSpPr>
          <p:cNvPr id="3" name="Title 2"/>
          <p:cNvSpPr>
            <a:spLocks noGrp="1"/>
          </p:cNvSpPr>
          <p:nvPr>
            <p:ph type="title"/>
          </p:nvPr>
        </p:nvSpPr>
        <p:spPr>
          <a:xfrm>
            <a:off x="628650" y="365127"/>
            <a:ext cx="7886700" cy="953030"/>
          </a:xfrm>
        </p:spPr>
        <p:txBody>
          <a:bodyPr/>
          <a:lstStyle/>
          <a:p>
            <a:pPr algn="ctr"/>
            <a:r>
              <a:rPr lang="en-US" dirty="0"/>
              <a:t>Supervisor’s Duty to Report</a:t>
            </a:r>
          </a:p>
        </p:txBody>
      </p:sp>
    </p:spTree>
    <p:extLst>
      <p:ext uri="{BB962C8B-B14F-4D97-AF65-F5344CB8AC3E}">
        <p14:creationId xmlns:p14="http://schemas.microsoft.com/office/powerpoint/2010/main" val="416246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43554"/>
            <a:ext cx="7886700" cy="3670300"/>
          </a:xfrm>
        </p:spPr>
        <p:txBody>
          <a:bodyPr>
            <a:normAutofit fontScale="92500" lnSpcReduction="10000"/>
          </a:bodyPr>
          <a:lstStyle/>
          <a:p>
            <a:r>
              <a:rPr lang="en-US" sz="3200" dirty="0">
                <a:latin typeface="Calibri" pitchFamily="34" charset="0"/>
                <a:cs typeface="Times New Roman" pitchFamily="18" charset="0"/>
              </a:rPr>
              <a:t>Benefits Services</a:t>
            </a:r>
          </a:p>
          <a:p>
            <a:pPr lvl="1"/>
            <a:r>
              <a:rPr lang="en-US" sz="2800" dirty="0">
                <a:latin typeface="Calibri" pitchFamily="34" charset="0"/>
                <a:cs typeface="Times New Roman" pitchFamily="18" charset="0"/>
              </a:rPr>
              <a:t>Website: </a:t>
            </a:r>
            <a:r>
              <a:rPr lang="en-US" sz="2800" dirty="0">
                <a:hlinkClick r:id="rId3"/>
              </a:rPr>
              <a:t>https://benefits.nmsu.edu/hr-benefits/leave-holidays1/fmla/family-medical-leave.html</a:t>
            </a:r>
            <a:endParaRPr lang="en-US" sz="2800" dirty="0"/>
          </a:p>
          <a:p>
            <a:pPr lvl="1"/>
            <a:r>
              <a:rPr lang="en-US" sz="2800" dirty="0">
                <a:latin typeface="Calibri" pitchFamily="34" charset="0"/>
                <a:cs typeface="Times New Roman" pitchFamily="18" charset="0"/>
              </a:rPr>
              <a:t>Email: </a:t>
            </a:r>
            <a:r>
              <a:rPr lang="en-US" sz="2800" dirty="0">
                <a:latin typeface="Calibri" pitchFamily="34" charset="0"/>
                <a:cs typeface="Times New Roman" pitchFamily="18" charset="0"/>
                <a:hlinkClick r:id="rId4"/>
              </a:rPr>
              <a:t>fmla@nmsu.edu</a:t>
            </a:r>
            <a:endParaRPr lang="en-US" sz="2800" dirty="0">
              <a:latin typeface="Calibri" pitchFamily="34" charset="0"/>
              <a:cs typeface="Times New Roman" pitchFamily="18" charset="0"/>
            </a:endParaRPr>
          </a:p>
          <a:p>
            <a:pPr lvl="1"/>
            <a:r>
              <a:rPr lang="en-US" sz="2800" dirty="0">
                <a:latin typeface="Calibri" pitchFamily="34" charset="0"/>
                <a:cs typeface="Times New Roman" pitchFamily="18" charset="0"/>
              </a:rPr>
              <a:t>Email: </a:t>
            </a:r>
            <a:r>
              <a:rPr lang="en-US" sz="2800" dirty="0">
                <a:latin typeface="Calibri" pitchFamily="34" charset="0"/>
                <a:cs typeface="Times New Roman" pitchFamily="18" charset="0"/>
                <a:hlinkClick r:id="rId5"/>
              </a:rPr>
              <a:t>benefits@nmsu.edu</a:t>
            </a:r>
            <a:endParaRPr lang="en-US" sz="2800" dirty="0">
              <a:latin typeface="Calibri" pitchFamily="34" charset="0"/>
              <a:cs typeface="Times New Roman" pitchFamily="18" charset="0"/>
            </a:endParaRPr>
          </a:p>
          <a:p>
            <a:r>
              <a:rPr lang="en-US" sz="3200" dirty="0">
                <a:latin typeface="Calibri" pitchFamily="34" charset="0"/>
                <a:cs typeface="Times New Roman" pitchFamily="18" charset="0"/>
              </a:rPr>
              <a:t>HR Service Center</a:t>
            </a:r>
          </a:p>
          <a:p>
            <a:pPr lvl="1"/>
            <a:r>
              <a:rPr lang="en-US" sz="2800" dirty="0">
                <a:latin typeface="Calibri" pitchFamily="34" charset="0"/>
                <a:cs typeface="Times New Roman" pitchFamily="18" charset="0"/>
              </a:rPr>
              <a:t>Email: </a:t>
            </a:r>
            <a:r>
              <a:rPr lang="en-US" sz="2800" dirty="0">
                <a:latin typeface="Calibri" pitchFamily="34" charset="0"/>
                <a:cs typeface="Times New Roman" pitchFamily="18" charset="0"/>
                <a:hlinkClick r:id="rId6"/>
              </a:rPr>
              <a:t>hrhelp@nmsu.edu</a:t>
            </a:r>
            <a:endParaRPr lang="en-US" sz="2800" dirty="0">
              <a:latin typeface="Calibri" pitchFamily="34" charset="0"/>
              <a:cs typeface="Times New Roman" pitchFamily="18" charset="0"/>
            </a:endParaRPr>
          </a:p>
          <a:p>
            <a:pPr lvl="1"/>
            <a:r>
              <a:rPr lang="en-US" sz="2800" dirty="0">
                <a:latin typeface="Calibri" pitchFamily="34" charset="0"/>
                <a:cs typeface="Times New Roman" pitchFamily="18" charset="0"/>
              </a:rPr>
              <a:t>Phone: 575-646-8000</a:t>
            </a:r>
          </a:p>
        </p:txBody>
      </p:sp>
      <p:sp>
        <p:nvSpPr>
          <p:cNvPr id="3" name="Title 2"/>
          <p:cNvSpPr>
            <a:spLocks noGrp="1"/>
          </p:cNvSpPr>
          <p:nvPr>
            <p:ph type="title"/>
          </p:nvPr>
        </p:nvSpPr>
        <p:spPr/>
        <p:txBody>
          <a:bodyPr/>
          <a:lstStyle/>
          <a:p>
            <a:pPr algn="ctr"/>
            <a:r>
              <a:rPr lang="en-US" dirty="0"/>
              <a:t>Additional FMLA Information</a:t>
            </a:r>
          </a:p>
        </p:txBody>
      </p:sp>
    </p:spTree>
    <p:extLst>
      <p:ext uri="{BB962C8B-B14F-4D97-AF65-F5344CB8AC3E}">
        <p14:creationId xmlns:p14="http://schemas.microsoft.com/office/powerpoint/2010/main" val="206867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4"/>
            <a:ext cx="7886700" cy="4392296"/>
          </a:xfrm>
        </p:spPr>
        <p:txBody>
          <a:bodyPr>
            <a:normAutofit fontScale="40000" lnSpcReduction="20000"/>
          </a:bodyPr>
          <a:lstStyle/>
          <a:p>
            <a:pPr>
              <a:lnSpc>
                <a:spcPct val="120000"/>
              </a:lnSpc>
            </a:pPr>
            <a:r>
              <a:rPr lang="en-US" sz="6000" dirty="0">
                <a:latin typeface="Calibri" pitchFamily="34" charset="0"/>
                <a:cs typeface="Times New Roman" pitchFamily="18" charset="0"/>
              </a:rPr>
              <a:t>Paydays are semi-monthly (on the 15</a:t>
            </a:r>
            <a:r>
              <a:rPr lang="en-US" sz="6000" baseline="30000" dirty="0">
                <a:latin typeface="Calibri" pitchFamily="34" charset="0"/>
                <a:cs typeface="Times New Roman" pitchFamily="18" charset="0"/>
              </a:rPr>
              <a:t>th</a:t>
            </a:r>
            <a:r>
              <a:rPr lang="en-US" sz="6000" dirty="0">
                <a:latin typeface="Calibri" pitchFamily="34" charset="0"/>
                <a:cs typeface="Times New Roman" pitchFamily="18" charset="0"/>
              </a:rPr>
              <a:t> and last working day of the month)</a:t>
            </a:r>
          </a:p>
          <a:p>
            <a:pPr>
              <a:lnSpc>
                <a:spcPct val="120000"/>
              </a:lnSpc>
            </a:pPr>
            <a:r>
              <a:rPr lang="en-US" sz="6000" dirty="0">
                <a:latin typeface="Calibri" pitchFamily="34" charset="0"/>
                <a:cs typeface="Times New Roman" pitchFamily="18" charset="0"/>
              </a:rPr>
              <a:t>Non-Exempt (hourly) employees are paid on a pay period lag</a:t>
            </a:r>
          </a:p>
          <a:p>
            <a:pPr>
              <a:lnSpc>
                <a:spcPct val="120000"/>
              </a:lnSpc>
            </a:pPr>
            <a:r>
              <a:rPr lang="en-US" sz="6000" dirty="0">
                <a:latin typeface="Calibri" pitchFamily="34" charset="0"/>
                <a:cs typeface="Times New Roman" pitchFamily="18" charset="0"/>
              </a:rPr>
              <a:t>Exempt (salaried) employees are paid current</a:t>
            </a:r>
          </a:p>
          <a:p>
            <a:pPr>
              <a:lnSpc>
                <a:spcPct val="120000"/>
              </a:lnSpc>
            </a:pPr>
            <a:r>
              <a:rPr lang="en-US" sz="6000" dirty="0">
                <a:latin typeface="Calibri" pitchFamily="34" charset="0"/>
                <a:cs typeface="Times New Roman" pitchFamily="18" charset="0"/>
              </a:rPr>
              <a:t>Direct deposit is available and recommended. </a:t>
            </a:r>
          </a:p>
          <a:p>
            <a:pPr lvl="1">
              <a:lnSpc>
                <a:spcPct val="120000"/>
              </a:lnSpc>
            </a:pPr>
            <a:r>
              <a:rPr lang="en-US" sz="5000" dirty="0">
                <a:latin typeface="Calibri" pitchFamily="34" charset="0"/>
                <a:cs typeface="Times New Roman" pitchFamily="18" charset="0"/>
              </a:rPr>
              <a:t>It is the responsibility of the employee to set up the direct deposit through </a:t>
            </a:r>
            <a:r>
              <a:rPr lang="en-US" sz="5000" i="1" dirty="0">
                <a:latin typeface="Calibri" pitchFamily="34" charset="0"/>
                <a:cs typeface="Times New Roman" pitchFamily="18" charset="0"/>
              </a:rPr>
              <a:t>my.NMSU.edu</a:t>
            </a:r>
            <a:r>
              <a:rPr lang="en-US" sz="5000" dirty="0">
                <a:latin typeface="Calibri" pitchFamily="34" charset="0"/>
                <a:cs typeface="Times New Roman" pitchFamily="18" charset="0"/>
              </a:rPr>
              <a:t> </a:t>
            </a:r>
          </a:p>
          <a:p>
            <a:pPr marL="0" indent="0">
              <a:buNone/>
            </a:pPr>
            <a:r>
              <a:rPr lang="en-US" sz="3600" dirty="0">
                <a:latin typeface="Calibri" pitchFamily="34" charset="0"/>
                <a:cs typeface="Times New Roman" pitchFamily="18" charset="0"/>
              </a:rPr>
              <a:t>*</a:t>
            </a:r>
            <a:r>
              <a:rPr lang="en-US" sz="8000" dirty="0">
                <a:latin typeface="Calibri" pitchFamily="34" charset="0"/>
                <a:cs typeface="Times New Roman" pitchFamily="18" charset="0"/>
              </a:rPr>
              <a:t>Pay advice notification is sent via email and is accessed electronically using a password</a:t>
            </a:r>
          </a:p>
        </p:txBody>
      </p:sp>
      <p:sp>
        <p:nvSpPr>
          <p:cNvPr id="3" name="Title 2"/>
          <p:cNvSpPr>
            <a:spLocks noGrp="1"/>
          </p:cNvSpPr>
          <p:nvPr>
            <p:ph type="title"/>
          </p:nvPr>
        </p:nvSpPr>
        <p:spPr/>
        <p:txBody>
          <a:bodyPr/>
          <a:lstStyle/>
          <a:p>
            <a:pPr algn="ctr"/>
            <a:r>
              <a:rPr lang="en-US" dirty="0"/>
              <a:t>General Pay Information</a:t>
            </a:r>
          </a:p>
        </p:txBody>
      </p:sp>
    </p:spTree>
    <p:extLst>
      <p:ext uri="{BB962C8B-B14F-4D97-AF65-F5344CB8AC3E}">
        <p14:creationId xmlns:p14="http://schemas.microsoft.com/office/powerpoint/2010/main" val="645362444"/>
      </p:ext>
    </p:extLst>
  </p:cSld>
  <p:clrMapOvr>
    <a:masterClrMapping/>
  </p:clrMapOvr>
</p:sld>
</file>

<file path=ppt/theme/theme1.xml><?xml version="1.0" encoding="utf-8"?>
<a:theme xmlns:a="http://schemas.openxmlformats.org/drawingml/2006/main" name="Office Theme">
  <a:themeElements>
    <a:clrScheme name="NMSU_PPT">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E5A2EB48C9344B8739F31DFABDF25B" ma:contentTypeVersion="17" ma:contentTypeDescription="Create a new document." ma:contentTypeScope="" ma:versionID="f3c06f13428fadd71b8ac1b8f1e79cba">
  <xsd:schema xmlns:xsd="http://www.w3.org/2001/XMLSchema" xmlns:xs="http://www.w3.org/2001/XMLSchema" xmlns:p="http://schemas.microsoft.com/office/2006/metadata/properties" xmlns:ns2="fe47420a-393f-400a-8632-07c4992ad1b0" xmlns:ns3="6df383ef-cb44-42c5-8e0d-4773823fc2bd" xmlns:ns4="4f2c57d0-d16c-4b10-ae78-6c86490e2710" targetNamespace="http://schemas.microsoft.com/office/2006/metadata/properties" ma:root="true" ma:fieldsID="243bc178ca101e0060730ba279a8da93" ns2:_="" ns3:_="" ns4:_="">
    <xsd:import namespace="fe47420a-393f-400a-8632-07c4992ad1b0"/>
    <xsd:import namespace="6df383ef-cb44-42c5-8e0d-4773823fc2bd"/>
    <xsd:import namespace="4f2c57d0-d16c-4b10-ae78-6c86490e27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Flow_SignoffStatu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7420a-393f-400a-8632-07c4992ad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e98472c-f966-4aa8-ad60-5a98665d57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f383ef-cb44-42c5-8e0d-4773823fc2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2c57d0-d16c-4b10-ae78-6c86490e2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670cc3-2483-4563-a3d4-f3d47126e223}" ma:internalName="TaxCatchAll" ma:showField="CatchAllData" ma:web="f26cefac-90f7-4624-82c1-03b602919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4E8A2-8A81-4EEB-B8BA-E44BCFEACD47}"/>
</file>

<file path=customXml/itemProps2.xml><?xml version="1.0" encoding="utf-8"?>
<ds:datastoreItem xmlns:ds="http://schemas.openxmlformats.org/officeDocument/2006/customXml" ds:itemID="{479E1B3E-0EF7-4EAD-B6DD-25EDB0C27B0F}"/>
</file>

<file path=docProps/app.xml><?xml version="1.0" encoding="utf-8"?>
<Properties xmlns="http://schemas.openxmlformats.org/officeDocument/2006/extended-properties" xmlns:vt="http://schemas.openxmlformats.org/officeDocument/2006/docPropsVTypes">
  <Template/>
  <TotalTime>2560</TotalTime>
  <Words>7152</Words>
  <Application>Microsoft Office PowerPoint</Application>
  <PresentationFormat>On-screen Show (4:3)</PresentationFormat>
  <Paragraphs>593</Paragraphs>
  <Slides>34</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Tahoma</vt:lpstr>
      <vt:lpstr>Times New Roman</vt:lpstr>
      <vt:lpstr>Wingdings</vt:lpstr>
      <vt:lpstr>Office Theme</vt:lpstr>
      <vt:lpstr>NMSU Employee Orientation </vt:lpstr>
      <vt:lpstr>Agenda</vt:lpstr>
      <vt:lpstr>HIPPA Health Insurance Portability and Accountability Act of 1996</vt:lpstr>
      <vt:lpstr>COBRA Consolidated Omnibus Budget Reconciliation Act of 1985 </vt:lpstr>
      <vt:lpstr>FMLA Family &amp; Medical Leave Act of 1993</vt:lpstr>
      <vt:lpstr>When does FMLA Apply?</vt:lpstr>
      <vt:lpstr>Supervisor’s Duty to Report</vt:lpstr>
      <vt:lpstr>Additional FMLA Information</vt:lpstr>
      <vt:lpstr>General Pay Information</vt:lpstr>
      <vt:lpstr>Time and Leave Reporting</vt:lpstr>
      <vt:lpstr>Holiday Schedule</vt:lpstr>
      <vt:lpstr>Annual Leave</vt:lpstr>
      <vt:lpstr>Sick Leave</vt:lpstr>
      <vt:lpstr>Sick Leave Bank</vt:lpstr>
      <vt:lpstr>Pre-Tax Premium Plan</vt:lpstr>
      <vt:lpstr>Insurance Programs</vt:lpstr>
      <vt:lpstr>Flexible Spending Account Health Care</vt:lpstr>
      <vt:lpstr>Flexible Spending Account Dependent Day Care</vt:lpstr>
      <vt:lpstr>Insurance Programs</vt:lpstr>
      <vt:lpstr>Long Term Disability (LTD)</vt:lpstr>
      <vt:lpstr>Effective Dates</vt:lpstr>
      <vt:lpstr>Deadlines/Rates</vt:lpstr>
      <vt:lpstr>Voluntary Life &amp; AD&amp;D</vt:lpstr>
      <vt:lpstr>Accident Insurance </vt:lpstr>
      <vt:lpstr>Critical Illness (UNUM)</vt:lpstr>
      <vt:lpstr>Hospital Insurance </vt:lpstr>
      <vt:lpstr>NM Health Insurance Exchange</vt:lpstr>
      <vt:lpstr>Employee Assistance Program (EAP)</vt:lpstr>
      <vt:lpstr>Retirement</vt:lpstr>
      <vt:lpstr>Tuition Remission Benefits</vt:lpstr>
      <vt:lpstr>Reduced Tuition for Dependent Children</vt:lpstr>
      <vt:lpstr>Forms to Be Completed</vt:lpstr>
      <vt:lpstr>Additional Benefits</vt:lpstr>
      <vt:lpstr>For 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Lydia Morrison</cp:lastModifiedBy>
  <cp:revision>218</cp:revision>
  <cp:lastPrinted>2023-02-03T16:25:53Z</cp:lastPrinted>
  <dcterms:created xsi:type="dcterms:W3CDTF">2018-08-21T18:49:40Z</dcterms:created>
  <dcterms:modified xsi:type="dcterms:W3CDTF">2023-02-13T23:48:59Z</dcterms:modified>
</cp:coreProperties>
</file>